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"/>
  </p:notesMasterIdLst>
  <p:sldIdLst>
    <p:sldId id="264" r:id="rId2"/>
  </p:sldIdLst>
  <p:sldSz cx="6858000" cy="9906000" type="A4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0DD6"/>
    <a:srgbClr val="F9A9F3"/>
    <a:srgbClr val="FA38DE"/>
    <a:srgbClr val="BA06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8CC5B2C-41CF-4F02-9F6F-EC53D71A792A}" v="1" dt="2022-11-30T05:30:48.36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535" autoAdjust="0"/>
    <p:restoredTop sz="96139" autoAdjust="0"/>
  </p:normalViewPr>
  <p:slideViewPr>
    <p:cSldViewPr snapToGrid="0">
      <p:cViewPr>
        <p:scale>
          <a:sx n="66" d="100"/>
          <a:sy n="66" d="100"/>
        </p:scale>
        <p:origin x="1446" y="5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9413" cy="495300"/>
          </a:xfrm>
          <a:prstGeom prst="rect">
            <a:avLst/>
          </a:prstGeom>
        </p:spPr>
        <p:txBody>
          <a:bodyPr vert="horz" lIns="91410" tIns="45706" rIns="91410" bIns="45706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10" tIns="45706" rIns="91410" bIns="45706" rtlCol="0"/>
          <a:lstStyle>
            <a:lvl1pPr algn="r">
              <a:defRPr sz="1200"/>
            </a:lvl1pPr>
          </a:lstStyle>
          <a:p>
            <a:fld id="{C239EE60-6E02-4A84-BDFD-3D387D716899}" type="datetimeFigureOut">
              <a:rPr kumimoji="1" lang="ja-JP" altLang="en-US" smtClean="0"/>
              <a:t>2025/4/17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1233488"/>
            <a:ext cx="230346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0" tIns="45706" rIns="91410" bIns="45706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102" y="4748213"/>
            <a:ext cx="5389563" cy="3884612"/>
          </a:xfrm>
          <a:prstGeom prst="rect">
            <a:avLst/>
          </a:prstGeom>
        </p:spPr>
        <p:txBody>
          <a:bodyPr vert="horz" lIns="91410" tIns="45706" rIns="91410" bIns="45706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371013"/>
            <a:ext cx="2919413" cy="495300"/>
          </a:xfrm>
          <a:prstGeom prst="rect">
            <a:avLst/>
          </a:prstGeom>
        </p:spPr>
        <p:txBody>
          <a:bodyPr vert="horz" lIns="91410" tIns="45706" rIns="91410" bIns="45706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10" tIns="45706" rIns="91410" bIns="45706" rtlCol="0" anchor="b"/>
          <a:lstStyle>
            <a:lvl1pPr algn="r">
              <a:defRPr sz="1200"/>
            </a:lvl1pPr>
          </a:lstStyle>
          <a:p>
            <a:fld id="{1FB0A01D-1974-4F49-A21A-E4E2F79242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4976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B0A01D-1974-4F49-A21A-E4E2F7924258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2633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3D2A8-62B2-4C47-9EC7-FFF7F944346D}" type="datetimeFigureOut">
              <a:rPr kumimoji="1" lang="ja-JP" altLang="en-US" smtClean="0"/>
              <a:t>2025/4/17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2B76C-5386-45A5-A89B-4AA9E3006DC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4484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3D2A8-62B2-4C47-9EC7-FFF7F944346D}" type="datetimeFigureOut">
              <a:rPr kumimoji="1" lang="ja-JP" altLang="en-US" smtClean="0"/>
              <a:t>2025/4/17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2B76C-5386-45A5-A89B-4AA9E3006DC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2046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3D2A8-62B2-4C47-9EC7-FFF7F944346D}" type="datetimeFigureOut">
              <a:rPr kumimoji="1" lang="ja-JP" altLang="en-US" smtClean="0"/>
              <a:t>2025/4/17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2B76C-5386-45A5-A89B-4AA9E3006DC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1407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3D2A8-62B2-4C47-9EC7-FFF7F944346D}" type="datetimeFigureOut">
              <a:rPr kumimoji="1" lang="ja-JP" altLang="en-US" smtClean="0"/>
              <a:t>2025/4/17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2B76C-5386-45A5-A89B-4AA9E3006DC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7990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3D2A8-62B2-4C47-9EC7-FFF7F944346D}" type="datetimeFigureOut">
              <a:rPr kumimoji="1" lang="ja-JP" altLang="en-US" smtClean="0"/>
              <a:t>2025/4/17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2B76C-5386-45A5-A89B-4AA9E3006DC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9766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3D2A8-62B2-4C47-9EC7-FFF7F944346D}" type="datetimeFigureOut">
              <a:rPr kumimoji="1" lang="ja-JP" altLang="en-US" smtClean="0"/>
              <a:t>2025/4/17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2B76C-5386-45A5-A89B-4AA9E3006DC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8216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3D2A8-62B2-4C47-9EC7-FFF7F944346D}" type="datetimeFigureOut">
              <a:rPr kumimoji="1" lang="ja-JP" altLang="en-US" smtClean="0"/>
              <a:t>2025/4/17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2B76C-5386-45A5-A89B-4AA9E3006DC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9588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3D2A8-62B2-4C47-9EC7-FFF7F944346D}" type="datetimeFigureOut">
              <a:rPr kumimoji="1" lang="ja-JP" altLang="en-US" smtClean="0"/>
              <a:t>2025/4/17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2B76C-5386-45A5-A89B-4AA9E3006DC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0591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3D2A8-62B2-4C47-9EC7-FFF7F944346D}" type="datetimeFigureOut">
              <a:rPr kumimoji="1" lang="ja-JP" altLang="en-US" smtClean="0"/>
              <a:t>2025/4/17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2B76C-5386-45A5-A89B-4AA9E3006DC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4491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3D2A8-62B2-4C47-9EC7-FFF7F944346D}" type="datetimeFigureOut">
              <a:rPr kumimoji="1" lang="ja-JP" altLang="en-US" smtClean="0"/>
              <a:t>2025/4/17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2B76C-5386-45A5-A89B-4AA9E3006DC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4652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3D2A8-62B2-4C47-9EC7-FFF7F944346D}" type="datetimeFigureOut">
              <a:rPr kumimoji="1" lang="ja-JP" altLang="en-US" smtClean="0"/>
              <a:t>2025/4/17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2B76C-5386-45A5-A89B-4AA9E3006DC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1767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43D2A8-62B2-4C47-9EC7-FFF7F944346D}" type="datetimeFigureOut">
              <a:rPr kumimoji="1" lang="ja-JP" altLang="en-US" smtClean="0"/>
              <a:t>2025/4/17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2B76C-5386-45A5-A89B-4AA9E3006DC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1178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jpg"/><Relationship Id="rId9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図 29"/>
          <p:cNvPicPr>
            <a:picLocks noChangeAspect="1"/>
          </p:cNvPicPr>
          <p:nvPr/>
        </p:nvPicPr>
        <p:blipFill rotWithShape="1">
          <a:blip r:embed="rId3"/>
          <a:srcRect l="2378" t="36527" r="2824" b="40005"/>
          <a:stretch/>
        </p:blipFill>
        <p:spPr>
          <a:xfrm>
            <a:off x="392459" y="1762440"/>
            <a:ext cx="6025750" cy="1491800"/>
          </a:xfrm>
          <a:prstGeom prst="rect">
            <a:avLst/>
          </a:prstGeom>
        </p:spPr>
      </p:pic>
      <p:sp>
        <p:nvSpPr>
          <p:cNvPr id="2" name="右中かっこ 1">
            <a:extLst>
              <a:ext uri="{FF2B5EF4-FFF2-40B4-BE49-F238E27FC236}">
                <a16:creationId xmlns:a16="http://schemas.microsoft.com/office/drawing/2014/main" id="{3A2F3621-F39E-4C4E-B7CE-EAC9B862D109}"/>
              </a:ext>
            </a:extLst>
          </p:cNvPr>
          <p:cNvSpPr/>
          <p:nvPr/>
        </p:nvSpPr>
        <p:spPr>
          <a:xfrm>
            <a:off x="6899275" y="8890096"/>
            <a:ext cx="210377" cy="1015903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C4D59A6-C707-4188-9DAB-173332B2BF93}"/>
              </a:ext>
            </a:extLst>
          </p:cNvPr>
          <p:cNvSpPr txBox="1"/>
          <p:nvPr/>
        </p:nvSpPr>
        <p:spPr>
          <a:xfrm>
            <a:off x="7380004" y="9098748"/>
            <a:ext cx="4787900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950" u="sng" dirty="0"/>
              <a:t>各店毎に差し替えてください。</a:t>
            </a:r>
          </a:p>
        </p:txBody>
      </p:sp>
      <p:pic>
        <p:nvPicPr>
          <p:cNvPr id="14" name="図 13" descr="テキスト, 人, 新聞, 男 が含まれている画像&#10;&#10;自動的に生成された説明">
            <a:extLst>
              <a:ext uri="{FF2B5EF4-FFF2-40B4-BE49-F238E27FC236}">
                <a16:creationId xmlns:a16="http://schemas.microsoft.com/office/drawing/2014/main" id="{40B2277D-8D37-4819-9BCD-F08D5C9E2BC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757"/>
          <a:stretch/>
        </p:blipFill>
        <p:spPr>
          <a:xfrm>
            <a:off x="406274" y="9029941"/>
            <a:ext cx="6340789" cy="919084"/>
          </a:xfrm>
          <a:prstGeom prst="rect">
            <a:avLst/>
          </a:prstGeom>
        </p:spPr>
      </p:pic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2193593A-896A-E031-D008-E76A39D1A362}"/>
              </a:ext>
            </a:extLst>
          </p:cNvPr>
          <p:cNvSpPr txBox="1"/>
          <p:nvPr/>
        </p:nvSpPr>
        <p:spPr>
          <a:xfrm>
            <a:off x="910462" y="8837138"/>
            <a:ext cx="53039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100" b="1" dirty="0" smtClean="0"/>
              <a:t>※</a:t>
            </a:r>
            <a:r>
              <a:rPr kumimoji="1" lang="ja-JP" altLang="en-US" sz="1100" b="1" dirty="0" smtClean="0"/>
              <a:t>上記以外の日程は</a:t>
            </a:r>
            <a:r>
              <a:rPr kumimoji="1" lang="en-US" altLang="ja-JP" sz="1100" b="1" dirty="0" smtClean="0"/>
              <a:t>550</a:t>
            </a:r>
            <a:r>
              <a:rPr kumimoji="1" lang="ja-JP" altLang="en-US" sz="1100" b="1" dirty="0" smtClean="0"/>
              <a:t>円</a:t>
            </a:r>
            <a:r>
              <a:rPr kumimoji="1" lang="ja-JP" altLang="en-US" sz="900" b="1" dirty="0" smtClean="0"/>
              <a:t>（税込）</a:t>
            </a:r>
            <a:r>
              <a:rPr kumimoji="1" lang="ja-JP" altLang="en-US" sz="1100" b="1" dirty="0" smtClean="0"/>
              <a:t>でご体験いただけます。</a:t>
            </a:r>
            <a:endParaRPr kumimoji="1" lang="ja-JP" altLang="en-US" sz="1100" b="1" dirty="0"/>
          </a:p>
        </p:txBody>
      </p:sp>
      <p:sp>
        <p:nvSpPr>
          <p:cNvPr id="9" name="AutoShape 4" descr="http://10.100.254.50/scripts/cbgrn/grn.exe/message/file_download/-/%E3%80%90%E3%82%B9%E3%83%A9%E3%82%A4%E3%83%89%E3%83%90%E3%83%8A%E3%83%BC%E3%80%91%E3%83%86%E3%83%8B%E3%82%B9%E7%84%A1%E6%96%99%E4%BD%93%E9%A8%93%E4%BC%9A%E9%96%8B%E5%82%AC.jpg?cid=3360&amp;rid=2423818&amp;mid=1231033&amp;rfid=1993686&amp;hash=c2ae79949865bae62b22b6628fa4d7f27c2e5945&amp;.jpg&amp;nolog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193593A-896A-E031-D008-E76A39D1A362}"/>
              </a:ext>
            </a:extLst>
          </p:cNvPr>
          <p:cNvSpPr txBox="1"/>
          <p:nvPr/>
        </p:nvSpPr>
        <p:spPr>
          <a:xfrm>
            <a:off x="-508305" y="863856"/>
            <a:ext cx="794723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000" b="1" dirty="0" smtClean="0">
                <a:ln w="15875">
                  <a:solidFill>
                    <a:srgbClr val="92D050"/>
                  </a:solidFill>
                </a:ln>
                <a:solidFill>
                  <a:srgbClr val="F70DD6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【5</a:t>
            </a:r>
            <a:r>
              <a:rPr kumimoji="1" lang="ja-JP" altLang="en-US" sz="5000" b="1" dirty="0" smtClean="0">
                <a:ln w="15875">
                  <a:solidFill>
                    <a:srgbClr val="92D050"/>
                  </a:solidFill>
                </a:ln>
                <a:solidFill>
                  <a:srgbClr val="F70DD6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月テニス無料体験！</a:t>
            </a:r>
            <a:r>
              <a:rPr kumimoji="1" lang="en-US" altLang="ja-JP" sz="5000" b="1" dirty="0" smtClean="0">
                <a:ln w="15875">
                  <a:solidFill>
                    <a:srgbClr val="92D050"/>
                  </a:solidFill>
                </a:ln>
                <a:solidFill>
                  <a:srgbClr val="F70DD6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】</a:t>
            </a:r>
            <a:endParaRPr kumimoji="1" lang="ja-JP" altLang="en-US" sz="5000" b="1" dirty="0">
              <a:ln w="15875">
                <a:solidFill>
                  <a:srgbClr val="92D050"/>
                </a:solidFill>
              </a:ln>
              <a:solidFill>
                <a:srgbClr val="F70DD6"/>
              </a:solidFill>
              <a:latin typeface="HG明朝E" panose="02020909000000000000" pitchFamily="17" charset="-128"/>
              <a:ea typeface="HG明朝E" panose="02020909000000000000" pitchFamily="17" charset="-128"/>
            </a:endParaRPr>
          </a:p>
        </p:txBody>
      </p:sp>
      <p:sp>
        <p:nvSpPr>
          <p:cNvPr id="26" name="テキスト ボックス 22">
            <a:extLst>
              <a:ext uri="{FF2B5EF4-FFF2-40B4-BE49-F238E27FC236}">
                <a16:creationId xmlns:a16="http://schemas.microsoft.com/office/drawing/2014/main" id="{D8B92C87-7447-FF64-998B-B127F8CB0CC3}"/>
              </a:ext>
            </a:extLst>
          </p:cNvPr>
          <p:cNvSpPr txBox="1"/>
          <p:nvPr/>
        </p:nvSpPr>
        <p:spPr>
          <a:xfrm>
            <a:off x="8511344" y="5563674"/>
            <a:ext cx="18590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1600" b="1" dirty="0" smtClean="0">
                <a:latin typeface="HG明朝E" panose="02020909000000000000" pitchFamily="17" charset="-128"/>
                <a:ea typeface="HG明朝E" panose="02020909000000000000" pitchFamily="17" charset="-128"/>
              </a:rPr>
              <a:t>中級者以上</a:t>
            </a:r>
            <a:endParaRPr kumimoji="1" lang="en-US" altLang="ja-JP" sz="1600" b="1" dirty="0" smtClean="0">
              <a:latin typeface="HG明朝E" panose="02020909000000000000" pitchFamily="17" charset="-128"/>
              <a:ea typeface="HG明朝E" panose="02020909000000000000" pitchFamily="17" charset="-128"/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2193593A-896A-E031-D008-E76A39D1A362}"/>
              </a:ext>
            </a:extLst>
          </p:cNvPr>
          <p:cNvSpPr txBox="1"/>
          <p:nvPr/>
        </p:nvSpPr>
        <p:spPr>
          <a:xfrm>
            <a:off x="6933710" y="5869894"/>
            <a:ext cx="34920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dirty="0" smtClean="0">
                <a:latin typeface="HG明朝E" panose="02020909000000000000" pitchFamily="17" charset="-128"/>
                <a:ea typeface="HG明朝E" panose="02020909000000000000" pitchFamily="17" charset="-128"/>
              </a:rPr>
              <a:t>:30</a:t>
            </a:r>
            <a:r>
              <a:rPr kumimoji="1" lang="ja-JP" altLang="en-US" sz="2800" b="1" dirty="0" smtClean="0">
                <a:latin typeface="HG明朝E" panose="02020909000000000000" pitchFamily="17" charset="-128"/>
                <a:ea typeface="HG明朝E" panose="02020909000000000000" pitchFamily="17" charset="-128"/>
              </a:rPr>
              <a:t>～</a:t>
            </a:r>
            <a:r>
              <a:rPr kumimoji="1" lang="en-US" altLang="ja-JP" sz="2800" b="1" dirty="0" smtClean="0">
                <a:latin typeface="HG明朝E" panose="02020909000000000000" pitchFamily="17" charset="-128"/>
                <a:ea typeface="HG明朝E" panose="02020909000000000000" pitchFamily="17" charset="-128"/>
              </a:rPr>
              <a:t>11:30</a:t>
            </a:r>
            <a:endParaRPr kumimoji="1" lang="ja-JP" altLang="en-US" sz="2800" b="1" dirty="0">
              <a:latin typeface="HG明朝E" panose="02020909000000000000" pitchFamily="17" charset="-128"/>
              <a:ea typeface="HG明朝E" panose="02020909000000000000" pitchFamily="17" charset="-128"/>
            </a:endParaRPr>
          </a:p>
        </p:txBody>
      </p:sp>
      <p:sp>
        <p:nvSpPr>
          <p:cNvPr id="39" name="テキスト ボックス 22">
            <a:extLst>
              <a:ext uri="{FF2B5EF4-FFF2-40B4-BE49-F238E27FC236}">
                <a16:creationId xmlns:a16="http://schemas.microsoft.com/office/drawing/2014/main" id="{D8B92C87-7447-FF64-998B-B127F8CB0CC3}"/>
              </a:ext>
            </a:extLst>
          </p:cNvPr>
          <p:cNvSpPr txBox="1"/>
          <p:nvPr/>
        </p:nvSpPr>
        <p:spPr>
          <a:xfrm>
            <a:off x="8679651" y="6542077"/>
            <a:ext cx="23852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1600" b="1" dirty="0" smtClean="0">
                <a:latin typeface="HG明朝E" panose="02020909000000000000" pitchFamily="17" charset="-128"/>
                <a:ea typeface="HG明朝E" panose="02020909000000000000" pitchFamily="17" charset="-128"/>
              </a:rPr>
              <a:t>初級・初中級者</a:t>
            </a:r>
            <a:endParaRPr kumimoji="1" lang="en-US" altLang="ja-JP" sz="1600" b="1" dirty="0" smtClean="0">
              <a:latin typeface="HG明朝E" panose="02020909000000000000" pitchFamily="17" charset="-128"/>
              <a:ea typeface="HG明朝E" panose="02020909000000000000" pitchFamily="17" charset="-128"/>
            </a:endParaRP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2193593A-896A-E031-D008-E76A39D1A362}"/>
              </a:ext>
            </a:extLst>
          </p:cNvPr>
          <p:cNvSpPr txBox="1"/>
          <p:nvPr/>
        </p:nvSpPr>
        <p:spPr>
          <a:xfrm>
            <a:off x="9022443" y="5921141"/>
            <a:ext cx="34920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dirty="0" smtClean="0">
                <a:latin typeface="HG明朝E" panose="02020909000000000000" pitchFamily="17" charset="-128"/>
                <a:ea typeface="HG明朝E" panose="02020909000000000000" pitchFamily="17" charset="-128"/>
              </a:rPr>
              <a:t>12</a:t>
            </a:r>
            <a:r>
              <a:rPr kumimoji="1" lang="en-US" altLang="ja-JP" sz="2800" b="1" dirty="0">
                <a:latin typeface="HG明朝E" panose="02020909000000000000" pitchFamily="17" charset="-128"/>
                <a:ea typeface="HG明朝E" panose="02020909000000000000" pitchFamily="17" charset="-128"/>
              </a:rPr>
              <a:t>:</a:t>
            </a:r>
            <a:r>
              <a:rPr kumimoji="1" lang="en-US" altLang="ja-JP" sz="2800" b="1" dirty="0" smtClean="0">
                <a:latin typeface="HG明朝E" panose="02020909000000000000" pitchFamily="17" charset="-128"/>
                <a:ea typeface="HG明朝E" panose="02020909000000000000" pitchFamily="17" charset="-128"/>
              </a:rPr>
              <a:t>00</a:t>
            </a:r>
            <a:r>
              <a:rPr kumimoji="1" lang="ja-JP" altLang="en-US" sz="2800" b="1" dirty="0" smtClean="0">
                <a:latin typeface="HG明朝E" panose="02020909000000000000" pitchFamily="17" charset="-128"/>
                <a:ea typeface="HG明朝E" panose="02020909000000000000" pitchFamily="17" charset="-128"/>
              </a:rPr>
              <a:t>～</a:t>
            </a:r>
            <a:r>
              <a:rPr kumimoji="1" lang="en-US" altLang="ja-JP" sz="2800" b="1" dirty="0" smtClean="0">
                <a:latin typeface="HG明朝E" panose="02020909000000000000" pitchFamily="17" charset="-128"/>
                <a:ea typeface="HG明朝E" panose="02020909000000000000" pitchFamily="17" charset="-128"/>
              </a:rPr>
              <a:t>13</a:t>
            </a:r>
            <a:r>
              <a:rPr kumimoji="1" lang="en-US" altLang="ja-JP" sz="2800" b="1" dirty="0">
                <a:latin typeface="HG明朝E" panose="02020909000000000000" pitchFamily="17" charset="-128"/>
                <a:ea typeface="HG明朝E" panose="02020909000000000000" pitchFamily="17" charset="-128"/>
              </a:rPr>
              <a:t>:</a:t>
            </a:r>
            <a:r>
              <a:rPr kumimoji="1" lang="en-US" altLang="ja-JP" sz="2800" b="1" dirty="0" smtClean="0">
                <a:latin typeface="HG明朝E" panose="02020909000000000000" pitchFamily="17" charset="-128"/>
                <a:ea typeface="HG明朝E" panose="02020909000000000000" pitchFamily="17" charset="-128"/>
              </a:rPr>
              <a:t>00</a:t>
            </a:r>
            <a:endParaRPr kumimoji="1" lang="ja-JP" altLang="en-US" sz="2800" b="1" dirty="0">
              <a:latin typeface="HG明朝E" panose="02020909000000000000" pitchFamily="17" charset="-128"/>
              <a:ea typeface="HG明朝E" panose="02020909000000000000" pitchFamily="17" charset="-128"/>
            </a:endParaRPr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2193593A-896A-E031-D008-E76A39D1A362}"/>
              </a:ext>
            </a:extLst>
          </p:cNvPr>
          <p:cNvSpPr txBox="1"/>
          <p:nvPr/>
        </p:nvSpPr>
        <p:spPr>
          <a:xfrm>
            <a:off x="6979063" y="4535139"/>
            <a:ext cx="29051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200" b="1" dirty="0" smtClean="0">
                <a:latin typeface="HG明朝E" panose="02020909000000000000" pitchFamily="17" charset="-128"/>
                <a:ea typeface="HG明朝E" panose="02020909000000000000" pitchFamily="17" charset="-128"/>
              </a:rPr>
              <a:t>18:30</a:t>
            </a:r>
            <a:r>
              <a:rPr kumimoji="1" lang="ja-JP" altLang="en-US" sz="2200" b="1" dirty="0" smtClean="0">
                <a:latin typeface="HG明朝E" panose="02020909000000000000" pitchFamily="17" charset="-128"/>
                <a:ea typeface="HG明朝E" panose="02020909000000000000" pitchFamily="17" charset="-128"/>
              </a:rPr>
              <a:t>～</a:t>
            </a:r>
            <a:r>
              <a:rPr kumimoji="1" lang="en-US" altLang="ja-JP" sz="2200" b="1" dirty="0" smtClean="0">
                <a:latin typeface="HG明朝E" panose="02020909000000000000" pitchFamily="17" charset="-128"/>
                <a:ea typeface="HG明朝E" panose="02020909000000000000" pitchFamily="17" charset="-128"/>
              </a:rPr>
              <a:t>19:30</a:t>
            </a:r>
            <a:endParaRPr kumimoji="1" lang="ja-JP" altLang="en-US" sz="2200" b="1" dirty="0">
              <a:latin typeface="HG明朝E" panose="02020909000000000000" pitchFamily="17" charset="-128"/>
              <a:ea typeface="HG明朝E" panose="02020909000000000000" pitchFamily="17" charset="-128"/>
            </a:endParaRPr>
          </a:p>
        </p:txBody>
      </p:sp>
      <p:sp>
        <p:nvSpPr>
          <p:cNvPr id="74" name="テキスト ボックス 73">
            <a:extLst>
              <a:ext uri="{FF2B5EF4-FFF2-40B4-BE49-F238E27FC236}">
                <a16:creationId xmlns:a16="http://schemas.microsoft.com/office/drawing/2014/main" id="{2193593A-896A-E031-D008-E76A39D1A362}"/>
              </a:ext>
            </a:extLst>
          </p:cNvPr>
          <p:cNvSpPr txBox="1"/>
          <p:nvPr/>
        </p:nvSpPr>
        <p:spPr>
          <a:xfrm>
            <a:off x="9661145" y="3741377"/>
            <a:ext cx="29051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200" b="1" dirty="0" smtClean="0">
                <a:latin typeface="HG明朝E" panose="02020909000000000000" pitchFamily="17" charset="-128"/>
                <a:ea typeface="HG明朝E" panose="02020909000000000000" pitchFamily="17" charset="-128"/>
              </a:rPr>
              <a:t>19:30</a:t>
            </a:r>
            <a:r>
              <a:rPr kumimoji="1" lang="ja-JP" altLang="en-US" sz="2200" b="1" dirty="0" smtClean="0">
                <a:latin typeface="HG明朝E" panose="02020909000000000000" pitchFamily="17" charset="-128"/>
                <a:ea typeface="HG明朝E" panose="02020909000000000000" pitchFamily="17" charset="-128"/>
              </a:rPr>
              <a:t>～</a:t>
            </a:r>
            <a:r>
              <a:rPr kumimoji="1" lang="en-US" altLang="ja-JP" sz="2200" b="1" dirty="0" smtClean="0">
                <a:latin typeface="HG明朝E" panose="02020909000000000000" pitchFamily="17" charset="-128"/>
                <a:ea typeface="HG明朝E" panose="02020909000000000000" pitchFamily="17" charset="-128"/>
              </a:rPr>
              <a:t>20:50</a:t>
            </a:r>
            <a:endParaRPr kumimoji="1" lang="ja-JP" altLang="en-US" sz="2200" b="1" dirty="0">
              <a:latin typeface="HG明朝E" panose="02020909000000000000" pitchFamily="17" charset="-128"/>
              <a:ea typeface="HG明朝E" panose="02020909000000000000" pitchFamily="17" charset="-128"/>
            </a:endParaRPr>
          </a:p>
        </p:txBody>
      </p:sp>
      <p:sp>
        <p:nvSpPr>
          <p:cNvPr id="78" name="テキスト ボックス 77">
            <a:extLst>
              <a:ext uri="{FF2B5EF4-FFF2-40B4-BE49-F238E27FC236}">
                <a16:creationId xmlns:a16="http://schemas.microsoft.com/office/drawing/2014/main" id="{2193593A-896A-E031-D008-E76A39D1A362}"/>
              </a:ext>
            </a:extLst>
          </p:cNvPr>
          <p:cNvSpPr txBox="1"/>
          <p:nvPr/>
        </p:nvSpPr>
        <p:spPr>
          <a:xfrm>
            <a:off x="1072658" y="8538290"/>
            <a:ext cx="5261067" cy="338554"/>
          </a:xfrm>
          <a:prstGeom prst="rect">
            <a:avLst/>
          </a:prstGeom>
          <a:solidFill>
            <a:schemeClr val="bg1">
              <a:alpha val="5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 b="1" dirty="0" smtClean="0">
                <a:solidFill>
                  <a:srgbClr val="002060"/>
                </a:solidFill>
                <a:latin typeface="+mn-ea"/>
              </a:rPr>
              <a:t>レッスンの日はマシンジム・プールが終日使えます！</a:t>
            </a:r>
            <a:endParaRPr kumimoji="1" lang="ja-JP" altLang="en-US" sz="1600" b="1" dirty="0">
              <a:solidFill>
                <a:srgbClr val="002060"/>
              </a:solidFill>
              <a:latin typeface="+mn-ea"/>
            </a:endParaRPr>
          </a:p>
        </p:txBody>
      </p:sp>
      <p:sp>
        <p:nvSpPr>
          <p:cNvPr id="80" name="テキスト ボックス 79">
            <a:extLst>
              <a:ext uri="{FF2B5EF4-FFF2-40B4-BE49-F238E27FC236}">
                <a16:creationId xmlns:a16="http://schemas.microsoft.com/office/drawing/2014/main" id="{2193593A-896A-E031-D008-E76A39D1A362}"/>
              </a:ext>
            </a:extLst>
          </p:cNvPr>
          <p:cNvSpPr txBox="1"/>
          <p:nvPr/>
        </p:nvSpPr>
        <p:spPr>
          <a:xfrm>
            <a:off x="8246552" y="2074512"/>
            <a:ext cx="31475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b="1" dirty="0" smtClean="0">
                <a:solidFill>
                  <a:srgbClr val="002060"/>
                </a:solidFill>
                <a:latin typeface="+mn-ea"/>
              </a:rPr>
              <a:t>ラケット、ボールで遊んでみよう</a:t>
            </a:r>
            <a:endParaRPr kumimoji="1" lang="ja-JP" altLang="en-US" sz="1200" b="1" dirty="0">
              <a:solidFill>
                <a:srgbClr val="002060"/>
              </a:solidFill>
              <a:latin typeface="+mn-ea"/>
            </a:endParaRPr>
          </a:p>
        </p:txBody>
      </p:sp>
      <p:sp>
        <p:nvSpPr>
          <p:cNvPr id="82" name="テキスト ボックス 81">
            <a:extLst>
              <a:ext uri="{FF2B5EF4-FFF2-40B4-BE49-F238E27FC236}">
                <a16:creationId xmlns:a16="http://schemas.microsoft.com/office/drawing/2014/main" id="{2193593A-896A-E031-D008-E76A39D1A362}"/>
              </a:ext>
            </a:extLst>
          </p:cNvPr>
          <p:cNvSpPr txBox="1"/>
          <p:nvPr/>
        </p:nvSpPr>
        <p:spPr>
          <a:xfrm>
            <a:off x="2474684" y="60970"/>
            <a:ext cx="4286098" cy="830997"/>
          </a:xfrm>
          <a:prstGeom prst="rect">
            <a:avLst/>
          </a:prstGeom>
          <a:solidFill>
            <a:srgbClr val="00B0F0">
              <a:alpha val="77000"/>
            </a:srgbClr>
          </a:solidFill>
          <a:ln cap="rnd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b="1" dirty="0" smtClean="0">
                <a:ln w="3175"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FF00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マシンジム・お風呂も使える</a:t>
            </a:r>
            <a:endParaRPr kumimoji="1" lang="en-US" altLang="ja-JP" sz="2400" b="1" dirty="0" smtClean="0">
              <a:ln w="3175">
                <a:solidFill>
                  <a:schemeClr val="accent1">
                    <a:lumMod val="50000"/>
                  </a:schemeClr>
                </a:solidFill>
              </a:ln>
              <a:solidFill>
                <a:srgbClr val="FFFF00"/>
              </a:solidFill>
              <a:latin typeface="HG明朝E" panose="02020909000000000000" pitchFamily="17" charset="-128"/>
              <a:ea typeface="HG明朝E" panose="02020909000000000000" pitchFamily="17" charset="-128"/>
            </a:endParaRPr>
          </a:p>
          <a:p>
            <a:pPr algn="ctr"/>
            <a:r>
              <a:rPr kumimoji="1" lang="ja-JP" altLang="en-US" sz="2400" b="1" dirty="0" smtClean="0">
                <a:ln w="3175"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FF00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テニススクール！</a:t>
            </a:r>
            <a:endParaRPr kumimoji="1" lang="ja-JP" altLang="en-US" sz="2400" b="1" dirty="0">
              <a:ln w="3175">
                <a:solidFill>
                  <a:schemeClr val="accent1">
                    <a:lumMod val="50000"/>
                  </a:schemeClr>
                </a:solidFill>
              </a:ln>
              <a:solidFill>
                <a:srgbClr val="FFFF00"/>
              </a:solidFill>
              <a:latin typeface="HG明朝E" panose="02020909000000000000" pitchFamily="17" charset="-128"/>
              <a:ea typeface="HG明朝E" panose="02020909000000000000" pitchFamily="17" charset="-128"/>
            </a:endParaRPr>
          </a:p>
        </p:txBody>
      </p:sp>
      <p:sp>
        <p:nvSpPr>
          <p:cNvPr id="85" name="テキスト ボックス 84">
            <a:extLst>
              <a:ext uri="{FF2B5EF4-FFF2-40B4-BE49-F238E27FC236}">
                <a16:creationId xmlns:a16="http://schemas.microsoft.com/office/drawing/2014/main" id="{2193593A-896A-E031-D008-E76A39D1A362}"/>
              </a:ext>
            </a:extLst>
          </p:cNvPr>
          <p:cNvSpPr txBox="1"/>
          <p:nvPr/>
        </p:nvSpPr>
        <p:spPr>
          <a:xfrm>
            <a:off x="8209470" y="2768911"/>
            <a:ext cx="32572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b="1" dirty="0" smtClean="0">
                <a:solidFill>
                  <a:srgbClr val="002060"/>
                </a:solidFill>
                <a:latin typeface="+mn-ea"/>
              </a:rPr>
              <a:t>運動不足の中学生！ストレス発散しません？</a:t>
            </a:r>
            <a:endParaRPr kumimoji="1" lang="ja-JP" altLang="en-US" sz="1200" b="1" dirty="0">
              <a:solidFill>
                <a:srgbClr val="002060"/>
              </a:solidFill>
              <a:latin typeface="+mn-ea"/>
            </a:endParaRPr>
          </a:p>
        </p:txBody>
      </p:sp>
      <p:sp>
        <p:nvSpPr>
          <p:cNvPr id="86" name="テキスト ボックス 85">
            <a:extLst>
              <a:ext uri="{FF2B5EF4-FFF2-40B4-BE49-F238E27FC236}">
                <a16:creationId xmlns:a16="http://schemas.microsoft.com/office/drawing/2014/main" id="{2193593A-896A-E031-D008-E76A39D1A362}"/>
              </a:ext>
            </a:extLst>
          </p:cNvPr>
          <p:cNvSpPr txBox="1"/>
          <p:nvPr/>
        </p:nvSpPr>
        <p:spPr>
          <a:xfrm>
            <a:off x="7511228" y="3418947"/>
            <a:ext cx="32572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b="1" dirty="0" smtClean="0">
                <a:solidFill>
                  <a:srgbClr val="002060"/>
                </a:solidFill>
                <a:latin typeface="+mn-ea"/>
              </a:rPr>
              <a:t>ライバルを追い越せ！</a:t>
            </a:r>
            <a:r>
              <a:rPr kumimoji="1" lang="en-US" altLang="ja-JP" sz="1200" b="1" dirty="0" smtClean="0">
                <a:solidFill>
                  <a:srgbClr val="002060"/>
                </a:solidFill>
                <a:latin typeface="+mn-ea"/>
              </a:rPr>
              <a:t>+α</a:t>
            </a:r>
            <a:r>
              <a:rPr kumimoji="1" lang="ja-JP" altLang="en-US" sz="1200" b="1" dirty="0" smtClean="0">
                <a:solidFill>
                  <a:srgbClr val="002060"/>
                </a:solidFill>
                <a:latin typeface="+mn-ea"/>
              </a:rPr>
              <a:t>練習！</a:t>
            </a:r>
            <a:endParaRPr kumimoji="1" lang="ja-JP" altLang="en-US" sz="1200" b="1" dirty="0">
              <a:solidFill>
                <a:srgbClr val="002060"/>
              </a:solidFill>
              <a:latin typeface="+mn-ea"/>
            </a:endParaRPr>
          </a:p>
        </p:txBody>
      </p:sp>
      <p:sp>
        <p:nvSpPr>
          <p:cNvPr id="87" name="テキスト ボックス 22">
            <a:extLst>
              <a:ext uri="{FF2B5EF4-FFF2-40B4-BE49-F238E27FC236}">
                <a16:creationId xmlns:a16="http://schemas.microsoft.com/office/drawing/2014/main" id="{D8B92C87-7447-FF64-998B-B127F8CB0CC3}"/>
              </a:ext>
            </a:extLst>
          </p:cNvPr>
          <p:cNvSpPr txBox="1"/>
          <p:nvPr/>
        </p:nvSpPr>
        <p:spPr>
          <a:xfrm>
            <a:off x="8561277" y="7363547"/>
            <a:ext cx="36182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en-US" altLang="ja-JP" sz="1600" b="1" dirty="0">
                <a:solidFill>
                  <a:srgbClr val="FF0000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【</a:t>
            </a:r>
            <a:r>
              <a:rPr kumimoji="1" lang="ja-JP" altLang="en-US" sz="1600" b="1" dirty="0" smtClean="0">
                <a:solidFill>
                  <a:srgbClr val="FF0000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ゲームの勝ち方おしえます！</a:t>
            </a:r>
            <a:r>
              <a:rPr kumimoji="1" lang="en-US" altLang="ja-JP" sz="1600" b="1" dirty="0" smtClean="0">
                <a:solidFill>
                  <a:srgbClr val="FF0000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】</a:t>
            </a:r>
          </a:p>
        </p:txBody>
      </p:sp>
      <p:sp>
        <p:nvSpPr>
          <p:cNvPr id="48" name="テキスト ボックス 22">
            <a:extLst>
              <a:ext uri="{FF2B5EF4-FFF2-40B4-BE49-F238E27FC236}">
                <a16:creationId xmlns:a16="http://schemas.microsoft.com/office/drawing/2014/main" id="{D8B92C87-7447-FF64-998B-B127F8CB0CC3}"/>
              </a:ext>
            </a:extLst>
          </p:cNvPr>
          <p:cNvSpPr txBox="1"/>
          <p:nvPr/>
        </p:nvSpPr>
        <p:spPr>
          <a:xfrm>
            <a:off x="8209857" y="6958674"/>
            <a:ext cx="36182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en-US" altLang="ja-JP" sz="1600" b="1" dirty="0" smtClean="0">
                <a:solidFill>
                  <a:srgbClr val="FF0000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【</a:t>
            </a:r>
            <a:r>
              <a:rPr kumimoji="1" lang="ja-JP" altLang="en-US" sz="1600" b="1" dirty="0" smtClean="0">
                <a:solidFill>
                  <a:srgbClr val="FF0000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無理せずのんびりテニス</a:t>
            </a:r>
            <a:r>
              <a:rPr kumimoji="1" lang="en-US" altLang="ja-JP" sz="1600" b="1" dirty="0" smtClean="0">
                <a:solidFill>
                  <a:srgbClr val="FF0000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】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2193593A-896A-E031-D008-E76A39D1A362}"/>
              </a:ext>
            </a:extLst>
          </p:cNvPr>
          <p:cNvSpPr txBox="1"/>
          <p:nvPr/>
        </p:nvSpPr>
        <p:spPr>
          <a:xfrm>
            <a:off x="7966141" y="2547207"/>
            <a:ext cx="31475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b="1" dirty="0" smtClean="0">
                <a:solidFill>
                  <a:srgbClr val="002060"/>
                </a:solidFill>
                <a:latin typeface="+mn-ea"/>
              </a:rPr>
              <a:t>ボールを沢山打ってみよう</a:t>
            </a:r>
            <a:endParaRPr kumimoji="1" lang="ja-JP" altLang="en-US" sz="1200" b="1" dirty="0">
              <a:solidFill>
                <a:srgbClr val="002060"/>
              </a:solidFill>
              <a:latin typeface="+mn-ea"/>
            </a:endParaRPr>
          </a:p>
        </p:txBody>
      </p:sp>
      <p:sp>
        <p:nvSpPr>
          <p:cNvPr id="50" name="テキスト ボックス 22">
            <a:extLst>
              <a:ext uri="{FF2B5EF4-FFF2-40B4-BE49-F238E27FC236}">
                <a16:creationId xmlns:a16="http://schemas.microsoft.com/office/drawing/2014/main" id="{D8B92C87-7447-FF64-998B-B127F8CB0CC3}"/>
              </a:ext>
            </a:extLst>
          </p:cNvPr>
          <p:cNvSpPr txBox="1"/>
          <p:nvPr/>
        </p:nvSpPr>
        <p:spPr>
          <a:xfrm>
            <a:off x="8348382" y="7986898"/>
            <a:ext cx="36182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en-US" altLang="ja-JP" sz="1600" b="1" dirty="0" smtClean="0">
                <a:solidFill>
                  <a:srgbClr val="FF0000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【</a:t>
            </a:r>
            <a:r>
              <a:rPr kumimoji="1" lang="ja-JP" altLang="en-US" sz="1600" b="1" dirty="0" smtClean="0">
                <a:solidFill>
                  <a:srgbClr val="FF0000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打ち方、基礎からおしえます！</a:t>
            </a:r>
            <a:r>
              <a:rPr kumimoji="1" lang="en-US" altLang="ja-JP" sz="1600" b="1" dirty="0" smtClean="0">
                <a:solidFill>
                  <a:srgbClr val="FF0000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】</a:t>
            </a:r>
          </a:p>
        </p:txBody>
      </p:sp>
      <p:sp>
        <p:nvSpPr>
          <p:cNvPr id="51" name="テキスト ボックス 22">
            <a:extLst>
              <a:ext uri="{FF2B5EF4-FFF2-40B4-BE49-F238E27FC236}">
                <a16:creationId xmlns:a16="http://schemas.microsoft.com/office/drawing/2014/main" id="{D8B92C87-7447-FF64-998B-B127F8CB0CC3}"/>
              </a:ext>
            </a:extLst>
          </p:cNvPr>
          <p:cNvSpPr txBox="1"/>
          <p:nvPr/>
        </p:nvSpPr>
        <p:spPr>
          <a:xfrm>
            <a:off x="9620556" y="7354236"/>
            <a:ext cx="36182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en-US" altLang="ja-JP" sz="1600" b="1" dirty="0" smtClean="0">
                <a:solidFill>
                  <a:srgbClr val="FF0000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【</a:t>
            </a:r>
            <a:r>
              <a:rPr kumimoji="1" lang="ja-JP" altLang="en-US" sz="1600" b="1" dirty="0" smtClean="0">
                <a:solidFill>
                  <a:srgbClr val="FF0000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女性限定体験</a:t>
            </a:r>
            <a:r>
              <a:rPr kumimoji="1" lang="en-US" altLang="ja-JP" sz="1600" b="1" dirty="0" smtClean="0">
                <a:solidFill>
                  <a:srgbClr val="FF0000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】</a:t>
            </a:r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2193593A-896A-E031-D008-E76A39D1A362}"/>
              </a:ext>
            </a:extLst>
          </p:cNvPr>
          <p:cNvSpPr txBox="1"/>
          <p:nvPr/>
        </p:nvSpPr>
        <p:spPr>
          <a:xfrm>
            <a:off x="-194282" y="3432639"/>
            <a:ext cx="5303995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100" b="1" dirty="0" smtClean="0">
                <a:latin typeface="+mn-ea"/>
              </a:rPr>
              <a:t>【</a:t>
            </a:r>
            <a:r>
              <a:rPr kumimoji="1" lang="ja-JP" altLang="en-US" sz="3100" b="1" dirty="0" smtClean="0">
                <a:solidFill>
                  <a:srgbClr val="0070C0"/>
                </a:solidFill>
                <a:latin typeface="+mn-ea"/>
              </a:rPr>
              <a:t>土</a:t>
            </a:r>
            <a:r>
              <a:rPr kumimoji="1" lang="ja-JP" altLang="en-US" sz="3100" b="1" dirty="0" smtClean="0">
                <a:latin typeface="+mn-ea"/>
              </a:rPr>
              <a:t>・</a:t>
            </a:r>
            <a:r>
              <a:rPr kumimoji="1" lang="ja-JP" altLang="en-US" sz="3100" b="1" dirty="0" smtClean="0">
                <a:solidFill>
                  <a:srgbClr val="FF0000"/>
                </a:solidFill>
                <a:latin typeface="+mn-ea"/>
              </a:rPr>
              <a:t>日</a:t>
            </a:r>
            <a:r>
              <a:rPr kumimoji="1" lang="ja-JP" altLang="en-US" sz="3100" b="1" dirty="0" smtClean="0">
                <a:latin typeface="+mn-ea"/>
              </a:rPr>
              <a:t>曜日は体験料無料</a:t>
            </a:r>
            <a:r>
              <a:rPr kumimoji="1" lang="en-US" altLang="ja-JP" sz="3100" b="1" dirty="0" smtClean="0">
                <a:latin typeface="+mn-ea"/>
              </a:rPr>
              <a:t>】</a:t>
            </a:r>
            <a:endParaRPr kumimoji="1" lang="ja-JP" altLang="en-US" sz="3100" b="1" dirty="0">
              <a:latin typeface="+mn-ea"/>
            </a:endParaRPr>
          </a:p>
        </p:txBody>
      </p:sp>
      <p:grpSp>
        <p:nvGrpSpPr>
          <p:cNvPr id="15" name="グループ化 14"/>
          <p:cNvGrpSpPr/>
          <p:nvPr/>
        </p:nvGrpSpPr>
        <p:grpSpPr>
          <a:xfrm>
            <a:off x="-538490" y="6975727"/>
            <a:ext cx="5849680" cy="1297570"/>
            <a:chOff x="-2688075" y="-1417436"/>
            <a:chExt cx="5414692" cy="1297570"/>
          </a:xfrm>
        </p:grpSpPr>
        <p:sp>
          <p:nvSpPr>
            <p:cNvPr id="59" name="テキスト ボックス 58">
              <a:extLst>
                <a:ext uri="{FF2B5EF4-FFF2-40B4-BE49-F238E27FC236}">
                  <a16:creationId xmlns:a16="http://schemas.microsoft.com/office/drawing/2014/main" id="{2193593A-896A-E031-D008-E76A39D1A362}"/>
                </a:ext>
              </a:extLst>
            </p:cNvPr>
            <p:cNvSpPr txBox="1"/>
            <p:nvPr/>
          </p:nvSpPr>
          <p:spPr>
            <a:xfrm>
              <a:off x="-2688075" y="-1417436"/>
              <a:ext cx="530399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800" b="1" dirty="0" smtClean="0">
                  <a:latin typeface="+mn-ea"/>
                </a:rPr>
                <a:t>【</a:t>
              </a:r>
              <a:r>
                <a:rPr kumimoji="1" lang="ja-JP" altLang="en-US" sz="2800" b="1" dirty="0" smtClean="0">
                  <a:latin typeface="+mn-ea"/>
                </a:rPr>
                <a:t>平日</a:t>
              </a:r>
              <a:r>
                <a:rPr kumimoji="1" lang="ja-JP" altLang="en-US" sz="2800" b="1" dirty="0" smtClean="0">
                  <a:solidFill>
                    <a:srgbClr val="0070C0"/>
                  </a:solidFill>
                  <a:latin typeface="+mn-ea"/>
                </a:rPr>
                <a:t>夜クラス</a:t>
              </a:r>
              <a:r>
                <a:rPr kumimoji="1" lang="ja-JP" altLang="en-US" sz="2800" b="1" dirty="0" smtClean="0">
                  <a:latin typeface="+mn-ea"/>
                </a:rPr>
                <a:t>体験料無料</a:t>
              </a:r>
              <a:r>
                <a:rPr kumimoji="1" lang="en-US" altLang="ja-JP" sz="2800" b="1" dirty="0" smtClean="0">
                  <a:latin typeface="+mn-ea"/>
                </a:rPr>
                <a:t>】</a:t>
              </a:r>
              <a:endParaRPr kumimoji="1" lang="ja-JP" altLang="en-US" sz="2800" b="1" dirty="0">
                <a:latin typeface="+mn-ea"/>
              </a:endParaRPr>
            </a:p>
          </p:txBody>
        </p:sp>
        <p:sp>
          <p:nvSpPr>
            <p:cNvPr id="60" name="テキスト ボックス 17">
              <a:extLst>
                <a:ext uri="{FF2B5EF4-FFF2-40B4-BE49-F238E27FC236}">
                  <a16:creationId xmlns:a16="http://schemas.microsoft.com/office/drawing/2014/main" id="{2193593A-896A-E031-D008-E76A39D1A362}"/>
                </a:ext>
              </a:extLst>
            </p:cNvPr>
            <p:cNvSpPr txBox="1"/>
            <p:nvPr/>
          </p:nvSpPr>
          <p:spPr>
            <a:xfrm>
              <a:off x="-2063952" y="-458420"/>
              <a:ext cx="438493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kumimoji="1" lang="en-US" altLang="ja-JP" sz="1600" b="1" dirty="0" smtClean="0">
                  <a:solidFill>
                    <a:srgbClr val="FF0000"/>
                  </a:solidFill>
                </a:rPr>
                <a:t>※</a:t>
              </a:r>
              <a:r>
                <a:rPr kumimoji="1" lang="ja-JP" altLang="en-US" sz="1600" b="1" dirty="0">
                  <a:solidFill>
                    <a:srgbClr val="FF0000"/>
                  </a:solidFill>
                </a:rPr>
                <a:t> </a:t>
              </a:r>
              <a:r>
                <a:rPr kumimoji="1" lang="en-US" altLang="ja-JP" sz="1600" b="1" dirty="0" smtClean="0">
                  <a:solidFill>
                    <a:srgbClr val="FF0000"/>
                  </a:solidFill>
                </a:rPr>
                <a:t>19</a:t>
              </a:r>
              <a:r>
                <a:rPr kumimoji="1" lang="ja-JP" altLang="en-US" sz="1600" b="1" dirty="0" smtClean="0">
                  <a:solidFill>
                    <a:srgbClr val="FF0000"/>
                  </a:solidFill>
                </a:rPr>
                <a:t>：</a:t>
              </a:r>
              <a:r>
                <a:rPr kumimoji="1" lang="en-US" altLang="ja-JP" sz="1600" b="1" dirty="0" smtClean="0">
                  <a:solidFill>
                    <a:srgbClr val="FF0000"/>
                  </a:solidFill>
                </a:rPr>
                <a:t>30</a:t>
              </a:r>
              <a:r>
                <a:rPr kumimoji="1" lang="ja-JP" altLang="en-US" sz="1600" b="1" dirty="0" smtClean="0">
                  <a:solidFill>
                    <a:srgbClr val="FF0000"/>
                  </a:solidFill>
                </a:rPr>
                <a:t>～クラス以降のクラスになります。</a:t>
              </a:r>
              <a:endParaRPr kumimoji="1" lang="ja-JP" altLang="en-US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64" name="テキスト ボックス 63">
              <a:extLst>
                <a:ext uri="{FF2B5EF4-FFF2-40B4-BE49-F238E27FC236}">
                  <a16:creationId xmlns:a16="http://schemas.microsoft.com/office/drawing/2014/main" id="{2193593A-896A-E031-D008-E76A39D1A362}"/>
                </a:ext>
              </a:extLst>
            </p:cNvPr>
            <p:cNvSpPr txBox="1"/>
            <p:nvPr/>
          </p:nvSpPr>
          <p:spPr>
            <a:xfrm>
              <a:off x="-2577378" y="-915395"/>
              <a:ext cx="53039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400" b="1" dirty="0" smtClean="0">
                  <a:solidFill>
                    <a:srgbClr val="002060"/>
                  </a:solidFill>
                  <a:latin typeface="+mn-ea"/>
                </a:rPr>
                <a:t>～仕事帰りのあなた！ ～</a:t>
              </a:r>
              <a:endParaRPr kumimoji="1" lang="ja-JP" altLang="en-US" sz="3200" b="1" dirty="0">
                <a:solidFill>
                  <a:srgbClr val="002060"/>
                </a:solidFill>
                <a:latin typeface="+mn-ea"/>
              </a:endParaRPr>
            </a:p>
          </p:txBody>
        </p:sp>
      </p:grpSp>
      <p:sp>
        <p:nvSpPr>
          <p:cNvPr id="45" name="正方形/長方形 44"/>
          <p:cNvSpPr/>
          <p:nvPr/>
        </p:nvSpPr>
        <p:spPr>
          <a:xfrm>
            <a:off x="5127610" y="3383471"/>
            <a:ext cx="1386934" cy="3520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1050" b="1" dirty="0" smtClean="0"/>
              <a:t>土日＆夜</a:t>
            </a:r>
            <a:endParaRPr kumimoji="1" lang="en-US" altLang="ja-JP" sz="1050" b="1" dirty="0" smtClean="0"/>
          </a:p>
          <a:p>
            <a:pPr algn="ctr"/>
            <a:r>
              <a:rPr kumimoji="1" lang="ja-JP" altLang="en-US" sz="1050" b="1" dirty="0" smtClean="0"/>
              <a:t>体験ご予約</a:t>
            </a:r>
            <a:endParaRPr kumimoji="1" lang="ja-JP" altLang="en-US" sz="1050" b="1" dirty="0"/>
          </a:p>
        </p:txBody>
      </p:sp>
      <p:sp>
        <p:nvSpPr>
          <p:cNvPr id="46" name="正方形/長方形 45"/>
          <p:cNvSpPr/>
          <p:nvPr/>
        </p:nvSpPr>
        <p:spPr>
          <a:xfrm>
            <a:off x="4917495" y="6834533"/>
            <a:ext cx="1485900" cy="27103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1200" b="1" dirty="0" smtClean="0">
                <a:solidFill>
                  <a:schemeClr val="tx1"/>
                </a:solidFill>
              </a:rPr>
              <a:t>その他クラス体験</a:t>
            </a:r>
            <a:endParaRPr kumimoji="1" lang="ja-JP" altLang="en-US" sz="1200" b="1" dirty="0">
              <a:solidFill>
                <a:schemeClr val="tx1"/>
              </a:solidFill>
            </a:endParaRPr>
          </a:p>
        </p:txBody>
      </p:sp>
      <p:pic>
        <p:nvPicPr>
          <p:cNvPr id="6" name="図 5" descr="グラフィカル ユーザー インターフェイス, Web サイト&#10;&#10;自動的に生成された説明">
            <a:extLst>
              <a:ext uri="{FF2B5EF4-FFF2-40B4-BE49-F238E27FC236}">
                <a16:creationId xmlns:a16="http://schemas.microsoft.com/office/drawing/2014/main" id="{ACA02BF7-91F4-89D7-8606-3621CC8BBCF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38005" l="0" r="100000">
                        <a14:foregroundMark x1="13770" y1="35629" x2="13770" y2="35629"/>
                        <a14:foregroundMark x1="20571" y1="4572" x2="3023" y2="4572"/>
                        <a14:foregroundMark x1="36104" y1="8789" x2="35936" y2="18230"/>
                        <a14:foregroundMark x1="67254" y1="11936" x2="66331" y2="27494"/>
                        <a14:foregroundMark x1="7641" y1="35511" x2="93535" y2="23694"/>
                        <a14:foregroundMark x1="97649" y1="25653" x2="51721" y2="32363"/>
                        <a14:foregroundMark x1="20739" y1="34976" x2="3526" y2="35511"/>
                        <a14:foregroundMark x1="10411" y1="32601" x2="2099" y2="32898"/>
                        <a14:foregroundMark x1="50798" y1="35748" x2="43325" y2="37352"/>
                        <a14:foregroundMark x1="85810" y1="33670" x2="97649" y2="33551"/>
                        <a14:foregroundMark x1="68934" y1="35392" x2="68934" y2="35392"/>
                        <a14:foregroundMark x1="79513" y1="31948" x2="58942" y2="36045"/>
                        <a14:backgroundMark x1="4114" y1="28444" x2="4114" y2="28444"/>
                        <a14:backgroundMark x1="20235" y1="27494" x2="20235" y2="27494"/>
                        <a14:backgroundMark x1="19144" y1="27613" x2="19144" y2="27613"/>
                        <a14:backgroundMark x1="4702" y1="8492" x2="23762" y2="8492"/>
                        <a14:backgroundMark x1="26113" y1="1425" x2="26113" y2="1425"/>
                        <a14:backgroundMark x1="27036" y1="1306" x2="84131" y2="3682"/>
                        <a14:backgroundMark x1="88161" y1="4572" x2="90008" y2="12945"/>
                        <a14:backgroundMark x1="90932" y1="1841" x2="80017" y2="19656"/>
                        <a14:backgroundMark x1="3946" y1="28029" x2="3946" y2="28029"/>
                        <a14:backgroundMark x1="1511" y1="24347" x2="9824" y2="30107"/>
                        <a14:backgroundMark x1="93535" y1="30760" x2="87238" y2="317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8" t="2106" r="77985" b="94333"/>
          <a:stretch/>
        </p:blipFill>
        <p:spPr>
          <a:xfrm>
            <a:off x="191170" y="173491"/>
            <a:ext cx="2105297" cy="551028"/>
          </a:xfrm>
          <a:prstGeom prst="rect">
            <a:avLst/>
          </a:prstGeom>
          <a:gradFill flip="none" rotWithShape="1">
            <a:gsLst>
              <a:gs pos="83000">
                <a:schemeClr val="accent2">
                  <a:lumMod val="40000"/>
                  <a:lumOff val="60000"/>
                </a:schemeClr>
              </a:gs>
              <a:gs pos="68000">
                <a:schemeClr val="bg1"/>
              </a:gs>
              <a:gs pos="30000">
                <a:schemeClr val="bg1"/>
              </a:gs>
              <a:gs pos="11000">
                <a:srgbClr val="FFFF00"/>
              </a:gs>
            </a:gsLst>
            <a:lin ang="8100000" scaled="1"/>
            <a:tileRect/>
          </a:gradFill>
        </p:spPr>
      </p:pic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2193593A-896A-E031-D008-E76A39D1A362}"/>
              </a:ext>
            </a:extLst>
          </p:cNvPr>
          <p:cNvSpPr txBox="1"/>
          <p:nvPr/>
        </p:nvSpPr>
        <p:spPr>
          <a:xfrm>
            <a:off x="1674182" y="5060272"/>
            <a:ext cx="5335753" cy="584775"/>
          </a:xfrm>
          <a:prstGeom prst="rect">
            <a:avLst/>
          </a:prstGeom>
          <a:solidFill>
            <a:schemeClr val="bg1">
              <a:alpha val="54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200" b="1" dirty="0" smtClean="0"/>
              <a:t>【</a:t>
            </a:r>
            <a:r>
              <a:rPr kumimoji="1" lang="ja-JP" altLang="en-US" sz="3200" b="1" dirty="0" smtClean="0"/>
              <a:t>テニス無料体験</a:t>
            </a:r>
            <a:r>
              <a:rPr kumimoji="1" lang="ja-JP" altLang="en-US" sz="3200" b="1" dirty="0"/>
              <a:t>会</a:t>
            </a:r>
            <a:r>
              <a:rPr kumimoji="1" lang="en-US" altLang="ja-JP" sz="3200" b="1" dirty="0" smtClean="0"/>
              <a:t>】</a:t>
            </a:r>
            <a:endParaRPr kumimoji="1" lang="ja-JP" altLang="en-US" sz="3200" b="1" dirty="0"/>
          </a:p>
        </p:txBody>
      </p:sp>
      <p:sp>
        <p:nvSpPr>
          <p:cNvPr id="47" name="テキスト ボックス 22">
            <a:extLst>
              <a:ext uri="{FF2B5EF4-FFF2-40B4-BE49-F238E27FC236}">
                <a16:creationId xmlns:a16="http://schemas.microsoft.com/office/drawing/2014/main" id="{D8B92C87-7447-FF64-998B-B127F8CB0CC3}"/>
              </a:ext>
            </a:extLst>
          </p:cNvPr>
          <p:cNvSpPr txBox="1"/>
          <p:nvPr/>
        </p:nvSpPr>
        <p:spPr>
          <a:xfrm>
            <a:off x="1793867" y="5556626"/>
            <a:ext cx="5000550" cy="584775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en-US" altLang="ja-JP" sz="3200" b="1" dirty="0" smtClean="0">
                <a:latin typeface="+mn-ea"/>
              </a:rPr>
              <a:t>5/10</a:t>
            </a:r>
            <a:r>
              <a:rPr kumimoji="1" lang="en-US" altLang="ja-JP" sz="2400" b="1" dirty="0" smtClean="0">
                <a:latin typeface="+mn-ea"/>
              </a:rPr>
              <a:t>(</a:t>
            </a:r>
            <a:r>
              <a:rPr kumimoji="1" lang="ja-JP" altLang="en-US" sz="2400" b="1" dirty="0">
                <a:latin typeface="+mn-ea"/>
              </a:rPr>
              <a:t>土</a:t>
            </a:r>
            <a:r>
              <a:rPr kumimoji="1" lang="en-US" altLang="ja-JP" sz="2400" b="1" dirty="0" smtClean="0">
                <a:latin typeface="+mn-ea"/>
              </a:rPr>
              <a:t>)</a:t>
            </a:r>
            <a:r>
              <a:rPr kumimoji="1" lang="ja-JP" altLang="en-US" sz="2400" b="1" dirty="0" smtClean="0">
                <a:latin typeface="+mn-ea"/>
              </a:rPr>
              <a:t>  </a:t>
            </a:r>
            <a:r>
              <a:rPr kumimoji="1" lang="en-US" altLang="ja-JP" sz="2400" b="1" dirty="0" smtClean="0">
                <a:latin typeface="+mn-ea"/>
              </a:rPr>
              <a:t> </a:t>
            </a:r>
            <a:r>
              <a:rPr kumimoji="1" lang="en-US" altLang="ja-JP" sz="3200" b="1" dirty="0" smtClean="0">
                <a:latin typeface="+mn-ea"/>
              </a:rPr>
              <a:t>10:30~11:30</a:t>
            </a:r>
          </a:p>
        </p:txBody>
      </p:sp>
      <p:sp>
        <p:nvSpPr>
          <p:cNvPr id="53" name="テキスト ボックス 22">
            <a:extLst>
              <a:ext uri="{FF2B5EF4-FFF2-40B4-BE49-F238E27FC236}">
                <a16:creationId xmlns:a16="http://schemas.microsoft.com/office/drawing/2014/main" id="{D8B92C87-7447-FF64-998B-B127F8CB0CC3}"/>
              </a:ext>
            </a:extLst>
          </p:cNvPr>
          <p:cNvSpPr txBox="1"/>
          <p:nvPr/>
        </p:nvSpPr>
        <p:spPr>
          <a:xfrm>
            <a:off x="2782333" y="6131358"/>
            <a:ext cx="3106296" cy="400110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en-US" altLang="ja-JP" sz="2000" b="1" dirty="0" smtClean="0">
                <a:latin typeface="+mn-ea"/>
              </a:rPr>
              <a:t>《</a:t>
            </a:r>
            <a:r>
              <a:rPr kumimoji="1" lang="ja-JP" altLang="en-US" sz="2000" b="1" dirty="0" smtClean="0">
                <a:latin typeface="+mn-ea"/>
              </a:rPr>
              <a:t>初中級者・中級者</a:t>
            </a:r>
            <a:r>
              <a:rPr kumimoji="1" lang="en-US" altLang="ja-JP" sz="2000" b="1" dirty="0" smtClean="0">
                <a:latin typeface="+mn-ea"/>
              </a:rPr>
              <a:t>》</a:t>
            </a:r>
          </a:p>
        </p:txBody>
      </p:sp>
      <p:sp>
        <p:nvSpPr>
          <p:cNvPr id="54" name="テキスト ボックス 21">
            <a:extLst>
              <a:ext uri="{FF2B5EF4-FFF2-40B4-BE49-F238E27FC236}">
                <a16:creationId xmlns:a16="http://schemas.microsoft.com/office/drawing/2014/main" id="{2193593A-896A-E031-D008-E76A39D1A362}"/>
              </a:ext>
            </a:extLst>
          </p:cNvPr>
          <p:cNvSpPr txBox="1"/>
          <p:nvPr/>
        </p:nvSpPr>
        <p:spPr>
          <a:xfrm>
            <a:off x="281062" y="3984268"/>
            <a:ext cx="51511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2400" b="1" dirty="0" smtClean="0">
                <a:solidFill>
                  <a:srgbClr val="0070C0"/>
                </a:solidFill>
                <a:latin typeface="+mn-ea"/>
              </a:rPr>
              <a:t>土曜日   </a:t>
            </a:r>
            <a:r>
              <a:rPr kumimoji="1" lang="en-US" altLang="ja-JP" sz="2400" b="1" dirty="0" smtClean="0">
                <a:solidFill>
                  <a:srgbClr val="0070C0"/>
                </a:solidFill>
                <a:latin typeface="+mn-ea"/>
              </a:rPr>
              <a:t>5/3</a:t>
            </a:r>
            <a:r>
              <a:rPr kumimoji="1" lang="ja-JP" altLang="en-US" sz="2400" b="1" dirty="0" smtClean="0">
                <a:solidFill>
                  <a:srgbClr val="0070C0"/>
                </a:solidFill>
                <a:latin typeface="+mn-ea"/>
              </a:rPr>
              <a:t>   </a:t>
            </a:r>
            <a:r>
              <a:rPr kumimoji="1" lang="en-US" altLang="ja-JP" sz="2400" b="1" dirty="0" smtClean="0">
                <a:solidFill>
                  <a:srgbClr val="0070C0"/>
                </a:solidFill>
                <a:latin typeface="+mn-ea"/>
              </a:rPr>
              <a:t>5/17</a:t>
            </a:r>
            <a:r>
              <a:rPr kumimoji="1" lang="ja-JP" altLang="en-US" sz="2400" b="1" dirty="0" smtClean="0">
                <a:solidFill>
                  <a:srgbClr val="0070C0"/>
                </a:solidFill>
                <a:latin typeface="+mn-ea"/>
              </a:rPr>
              <a:t>   </a:t>
            </a:r>
            <a:r>
              <a:rPr kumimoji="1" lang="en-US" altLang="ja-JP" sz="2400" b="1" dirty="0" smtClean="0">
                <a:solidFill>
                  <a:srgbClr val="0070C0"/>
                </a:solidFill>
                <a:latin typeface="+mn-ea"/>
              </a:rPr>
              <a:t>5/24</a:t>
            </a:r>
            <a:r>
              <a:rPr kumimoji="1" lang="ja-JP" altLang="en-US" sz="2400" b="1" dirty="0" smtClean="0">
                <a:solidFill>
                  <a:srgbClr val="0070C0"/>
                </a:solidFill>
                <a:latin typeface="+mn-ea"/>
              </a:rPr>
              <a:t>   </a:t>
            </a:r>
            <a:r>
              <a:rPr kumimoji="1" lang="en-US" altLang="ja-JP" sz="2400" b="1" dirty="0" smtClean="0">
                <a:solidFill>
                  <a:srgbClr val="0070C0"/>
                </a:solidFill>
                <a:latin typeface="+mn-ea"/>
              </a:rPr>
              <a:t>5/31 </a:t>
            </a:r>
          </a:p>
          <a:p>
            <a:r>
              <a:rPr kumimoji="1" lang="ja-JP" altLang="en-US" sz="2400" b="1" dirty="0" smtClean="0">
                <a:solidFill>
                  <a:srgbClr val="FF0000"/>
                </a:solidFill>
                <a:latin typeface="+mn-ea"/>
              </a:rPr>
              <a:t>日曜日   </a:t>
            </a:r>
            <a:r>
              <a:rPr kumimoji="1" lang="en-US" altLang="ja-JP" sz="2400" b="1" dirty="0" smtClean="0">
                <a:solidFill>
                  <a:srgbClr val="FF0000"/>
                </a:solidFill>
                <a:latin typeface="+mn-ea"/>
              </a:rPr>
              <a:t>5/11</a:t>
            </a:r>
            <a:r>
              <a:rPr kumimoji="1" lang="ja-JP" altLang="en-US" sz="2400" b="1" dirty="0" smtClean="0">
                <a:solidFill>
                  <a:srgbClr val="FF0000"/>
                </a:solidFill>
                <a:latin typeface="+mn-ea"/>
              </a:rPr>
              <a:t>   </a:t>
            </a:r>
            <a:r>
              <a:rPr kumimoji="1" lang="en-US" altLang="ja-JP" sz="2400" b="1" dirty="0" smtClean="0">
                <a:solidFill>
                  <a:srgbClr val="FF0000"/>
                </a:solidFill>
                <a:latin typeface="+mn-ea"/>
              </a:rPr>
              <a:t>5/18</a:t>
            </a:r>
            <a:r>
              <a:rPr kumimoji="1" lang="ja-JP" altLang="en-US" sz="2400" b="1" dirty="0" smtClean="0">
                <a:solidFill>
                  <a:srgbClr val="FF0000"/>
                </a:solidFill>
                <a:latin typeface="+mn-ea"/>
              </a:rPr>
              <a:t>   </a:t>
            </a:r>
            <a:r>
              <a:rPr kumimoji="1" lang="en-US" altLang="ja-JP" sz="2400" b="1" dirty="0" smtClean="0">
                <a:solidFill>
                  <a:srgbClr val="FF0000"/>
                </a:solidFill>
                <a:latin typeface="+mn-ea"/>
              </a:rPr>
              <a:t>5/25</a:t>
            </a:r>
            <a:r>
              <a:rPr kumimoji="1" lang="ja-JP" altLang="en-US" sz="2400" b="1" dirty="0" smtClean="0">
                <a:solidFill>
                  <a:srgbClr val="FF0000"/>
                </a:solidFill>
                <a:latin typeface="+mn-ea"/>
              </a:rPr>
              <a:t> </a:t>
            </a:r>
            <a:endParaRPr kumimoji="1" lang="en-US" altLang="ja-JP" sz="2400" b="1" dirty="0" smtClean="0">
              <a:solidFill>
                <a:srgbClr val="FF0000"/>
              </a:solidFill>
              <a:latin typeface="+mn-ea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 rotWithShape="1">
          <a:blip r:embed="rId7"/>
          <a:srcRect l="37381" t="44447" r="51774" b="41491"/>
          <a:stretch/>
        </p:blipFill>
        <p:spPr>
          <a:xfrm>
            <a:off x="673225" y="5571909"/>
            <a:ext cx="1203320" cy="1248303"/>
          </a:xfrm>
          <a:prstGeom prst="rect">
            <a:avLst/>
          </a:prstGeom>
        </p:spPr>
      </p:pic>
      <p:sp>
        <p:nvSpPr>
          <p:cNvPr id="34" name="正方形/長方形 33"/>
          <p:cNvSpPr/>
          <p:nvPr/>
        </p:nvSpPr>
        <p:spPr>
          <a:xfrm>
            <a:off x="617754" y="4922852"/>
            <a:ext cx="1346670" cy="49666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1300" b="1" dirty="0" smtClean="0"/>
              <a:t>体験会</a:t>
            </a:r>
            <a:endParaRPr kumimoji="1" lang="en-US" altLang="ja-JP" sz="1300" b="1" dirty="0" smtClean="0"/>
          </a:p>
          <a:p>
            <a:pPr algn="ctr"/>
            <a:r>
              <a:rPr kumimoji="1" lang="ja-JP" altLang="en-US" sz="1300" b="1" dirty="0" smtClean="0"/>
              <a:t>ご予約はコチラ</a:t>
            </a:r>
            <a:endParaRPr kumimoji="1" lang="ja-JP" altLang="en-US" sz="1300" b="1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8"/>
          <a:srcRect l="36717" t="61441" r="52360" b="24380"/>
          <a:stretch/>
        </p:blipFill>
        <p:spPr>
          <a:xfrm>
            <a:off x="5265331" y="3844558"/>
            <a:ext cx="1132116" cy="1175657"/>
          </a:xfrm>
          <a:prstGeom prst="rect">
            <a:avLst/>
          </a:prstGeom>
        </p:spPr>
      </p:pic>
      <p:pic>
        <p:nvPicPr>
          <p:cNvPr id="42" name="図 4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84197" y="7246764"/>
            <a:ext cx="1220500" cy="1180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738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1462</TotalTime>
  <Words>189</Words>
  <Application>Microsoft Office PowerPoint</Application>
  <PresentationFormat>A4 210 x 297 mm</PresentationFormat>
  <Paragraphs>35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HG明朝E</vt:lpstr>
      <vt:lpstr>游ゴシック</vt:lpstr>
      <vt:lpstr>游ゴシック Light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森村直樹</dc:creator>
  <cp:lastModifiedBy>花渕　雅揮</cp:lastModifiedBy>
  <cp:revision>251</cp:revision>
  <cp:lastPrinted>2025-04-03T07:59:20Z</cp:lastPrinted>
  <dcterms:created xsi:type="dcterms:W3CDTF">2021-05-31T06:47:38Z</dcterms:created>
  <dcterms:modified xsi:type="dcterms:W3CDTF">2025-04-17T09:41:54Z</dcterms:modified>
</cp:coreProperties>
</file>