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4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DD6"/>
    <a:srgbClr val="F9A9F3"/>
    <a:srgbClr val="FA38DE"/>
    <a:srgbClr val="BA0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C5B2C-41CF-4F02-9F6F-EC53D71A792A}" v="1" dt="2022-11-30T05:30:48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4" autoAdjust="0"/>
    <p:restoredTop sz="96139" autoAdjust="0"/>
  </p:normalViewPr>
  <p:slideViewPr>
    <p:cSldViewPr snapToGrid="0">
      <p:cViewPr varScale="1">
        <p:scale>
          <a:sx n="69" d="100"/>
          <a:sy n="69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10" tIns="45706" rIns="91410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10" tIns="45706" rIns="91410" bIns="45706" rtlCol="0"/>
          <a:lstStyle>
            <a:lvl1pPr algn="r">
              <a:defRPr sz="1200"/>
            </a:lvl1pPr>
          </a:lstStyle>
          <a:p>
            <a:fld id="{C239EE60-6E02-4A84-BDFD-3D387D716899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6" rIns="91410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2" y="4748213"/>
            <a:ext cx="5389563" cy="3884612"/>
          </a:xfrm>
          <a:prstGeom prst="rect">
            <a:avLst/>
          </a:prstGeom>
        </p:spPr>
        <p:txBody>
          <a:bodyPr vert="horz" lIns="91410" tIns="45706" rIns="91410" bIns="457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10" tIns="45706" rIns="91410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10" tIns="45706" rIns="91410" bIns="45706" rtlCol="0" anchor="b"/>
          <a:lstStyle>
            <a:lvl1pPr algn="r">
              <a:defRPr sz="1200"/>
            </a:lvl1pPr>
          </a:lstStyle>
          <a:p>
            <a:fld id="{1FB0A01D-1974-4F49-A21A-E4E2F7924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97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A01D-1974-4F49-A21A-E4E2F7924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63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48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04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40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99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76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1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58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59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49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65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76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3D2A8-62B2-4C47-9EC7-FFF7F944346D}" type="datetimeFigureOut">
              <a:rPr kumimoji="1" lang="ja-JP" altLang="en-US" smtClean="0"/>
              <a:t>2025/5/25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17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3"/>
          <a:srcRect l="2378" t="36527" r="2824" b="40005"/>
          <a:stretch/>
        </p:blipFill>
        <p:spPr>
          <a:xfrm>
            <a:off x="294121" y="1707638"/>
            <a:ext cx="6134391" cy="1518697"/>
          </a:xfrm>
          <a:prstGeom prst="rect">
            <a:avLst/>
          </a:prstGeom>
        </p:spPr>
      </p:pic>
      <p:sp>
        <p:nvSpPr>
          <p:cNvPr id="2" name="右中かっこ 1">
            <a:extLst>
              <a:ext uri="{FF2B5EF4-FFF2-40B4-BE49-F238E27FC236}">
                <a16:creationId xmlns:a16="http://schemas.microsoft.com/office/drawing/2014/main" id="{3A2F3621-F39E-4C4E-B7CE-EAC9B862D109}"/>
              </a:ext>
            </a:extLst>
          </p:cNvPr>
          <p:cNvSpPr/>
          <p:nvPr/>
        </p:nvSpPr>
        <p:spPr>
          <a:xfrm>
            <a:off x="6899275" y="8890096"/>
            <a:ext cx="210377" cy="101590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4D59A6-C707-4188-9DAB-173332B2BF93}"/>
              </a:ext>
            </a:extLst>
          </p:cNvPr>
          <p:cNvSpPr txBox="1"/>
          <p:nvPr/>
        </p:nvSpPr>
        <p:spPr>
          <a:xfrm>
            <a:off x="7380004" y="9098748"/>
            <a:ext cx="47879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50" u="sng" dirty="0"/>
              <a:t>各店毎に差し替えてください。</a:t>
            </a:r>
          </a:p>
        </p:txBody>
      </p:sp>
      <p:pic>
        <p:nvPicPr>
          <p:cNvPr id="14" name="図 13" descr="テキスト, 人, 新聞, 男 が含まれている画像&#10;&#10;自動的に生成された説明">
            <a:extLst>
              <a:ext uri="{FF2B5EF4-FFF2-40B4-BE49-F238E27FC236}">
                <a16:creationId xmlns:a16="http://schemas.microsoft.com/office/drawing/2014/main" id="{40B2277D-8D37-4819-9BCD-F08D5C9E2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7"/>
          <a:stretch/>
        </p:blipFill>
        <p:spPr>
          <a:xfrm>
            <a:off x="406274" y="9029941"/>
            <a:ext cx="6340789" cy="91908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910462" y="8864848"/>
            <a:ext cx="53039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/>
              <a:t>※</a:t>
            </a:r>
            <a:r>
              <a:rPr kumimoji="1" lang="ja-JP" altLang="en-US" sz="1100" b="1" dirty="0"/>
              <a:t>上記以外の日程は</a:t>
            </a:r>
            <a:r>
              <a:rPr kumimoji="1" lang="en-US" altLang="ja-JP" sz="1100" b="1" dirty="0"/>
              <a:t>550</a:t>
            </a:r>
            <a:r>
              <a:rPr kumimoji="1" lang="ja-JP" altLang="en-US" sz="1100" b="1" dirty="0"/>
              <a:t>円</a:t>
            </a:r>
            <a:r>
              <a:rPr kumimoji="1" lang="ja-JP" altLang="en-US" sz="900" b="1" dirty="0"/>
              <a:t>（税込）</a:t>
            </a:r>
            <a:r>
              <a:rPr kumimoji="1" lang="ja-JP" altLang="en-US" sz="1100" b="1" dirty="0"/>
              <a:t>でご体験いただけます。</a:t>
            </a:r>
          </a:p>
        </p:txBody>
      </p:sp>
      <p:sp>
        <p:nvSpPr>
          <p:cNvPr id="9" name="AutoShape 4" descr="http://10.100.254.50/scripts/cbgrn/grn.exe/message/file_download/-/%E3%80%90%E3%82%B9%E3%83%A9%E3%82%A4%E3%83%89%E3%83%90%E3%83%8A%E3%83%BC%E3%80%91%E3%83%86%E3%83%8B%E3%82%B9%E7%84%A1%E6%96%99%E4%BD%93%E9%A8%93%E4%BC%9A%E9%96%8B%E5%82%AC.jpg?cid=3360&amp;rid=2423818&amp;mid=1231033&amp;rfid=1993686&amp;hash=c2ae79949865bae62b22b6628fa4d7f27c2e5945&amp;.jpg&amp;nolog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-508305" y="832681"/>
            <a:ext cx="794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n w="15875">
                  <a:solidFill>
                    <a:srgbClr val="92D050"/>
                  </a:solidFill>
                </a:ln>
                <a:solidFill>
                  <a:srgbClr val="F70DD6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【6</a:t>
            </a:r>
            <a:r>
              <a:rPr kumimoji="1" lang="ja-JP" altLang="en-US" sz="4800" b="1" dirty="0">
                <a:ln w="15875">
                  <a:solidFill>
                    <a:srgbClr val="92D050"/>
                  </a:solidFill>
                </a:ln>
                <a:solidFill>
                  <a:srgbClr val="F70DD6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月テニス無料体験！</a:t>
            </a:r>
            <a:r>
              <a:rPr kumimoji="1" lang="en-US" altLang="ja-JP" sz="4800" b="1" dirty="0">
                <a:ln w="15875">
                  <a:solidFill>
                    <a:srgbClr val="92D050"/>
                  </a:solidFill>
                </a:ln>
                <a:solidFill>
                  <a:srgbClr val="F70DD6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  <a:endParaRPr kumimoji="1" lang="ja-JP" altLang="en-US" sz="4800" b="1" dirty="0">
              <a:ln w="15875">
                <a:solidFill>
                  <a:srgbClr val="92D050"/>
                </a:solidFill>
              </a:ln>
              <a:solidFill>
                <a:srgbClr val="F70DD6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26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511344" y="5563674"/>
            <a:ext cx="185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中級者以上</a:t>
            </a:r>
            <a:endParaRPr kumimoji="1" lang="en-US" altLang="ja-JP" sz="16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6933710" y="5869894"/>
            <a:ext cx="349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:30</a:t>
            </a:r>
            <a:r>
              <a:rPr kumimoji="1" lang="ja-JP" altLang="en-US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11:30</a:t>
            </a:r>
            <a:endParaRPr kumimoji="1" lang="ja-JP" altLang="en-US" sz="28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9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679651" y="6542077"/>
            <a:ext cx="2385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初級・初中級者</a:t>
            </a:r>
            <a:endParaRPr kumimoji="1" lang="en-US" altLang="ja-JP" sz="16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9022443" y="5921141"/>
            <a:ext cx="349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12:00</a:t>
            </a:r>
            <a:r>
              <a:rPr kumimoji="1" lang="ja-JP" altLang="en-US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13:00</a:t>
            </a:r>
            <a:endParaRPr kumimoji="1" lang="ja-JP" altLang="en-US" sz="28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314870" y="4992031"/>
            <a:ext cx="2905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18:30</a:t>
            </a:r>
            <a:r>
              <a:rPr kumimoji="1" lang="ja-JP" altLang="en-US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19:30</a:t>
            </a:r>
            <a:endParaRPr kumimoji="1" lang="ja-JP" altLang="en-US" sz="22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9661145" y="3741377"/>
            <a:ext cx="2905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19:30</a:t>
            </a:r>
            <a:r>
              <a:rPr kumimoji="1" lang="ja-JP" altLang="en-US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20:50</a:t>
            </a:r>
            <a:endParaRPr kumimoji="1" lang="ja-JP" altLang="en-US" sz="22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93703" y="8568310"/>
            <a:ext cx="5261067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002060"/>
                </a:solidFill>
                <a:latin typeface="+mn-ea"/>
              </a:rPr>
              <a:t>レッスンの日はマシンジム・プールが終日使えます！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246552" y="2074512"/>
            <a:ext cx="314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ラケット、ボールで遊んでみよう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2474684" y="56350"/>
            <a:ext cx="4286098" cy="830997"/>
          </a:xfrm>
          <a:prstGeom prst="rect">
            <a:avLst/>
          </a:prstGeom>
          <a:solidFill>
            <a:srgbClr val="00B0F0">
              <a:alpha val="77000"/>
            </a:srgbClr>
          </a:solidFill>
          <a:ln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マシンジム・お風呂も使える</a:t>
            </a:r>
            <a:endParaRPr kumimoji="1" lang="en-US" altLang="ja-JP" sz="2400" b="1" dirty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algn="ctr"/>
            <a:r>
              <a:rPr kumimoji="1" lang="ja-JP" altLang="en-US" sz="2400" b="1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テニススクール！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209470" y="2768911"/>
            <a:ext cx="3257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運動不足の中学生！ストレス発散しません？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7577482" y="3321762"/>
            <a:ext cx="3257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ライバルを追い越せ！</a:t>
            </a:r>
            <a:r>
              <a:rPr kumimoji="1" lang="en-US" altLang="ja-JP" sz="1200" b="1" dirty="0">
                <a:solidFill>
                  <a:srgbClr val="002060"/>
                </a:solidFill>
                <a:latin typeface="+mn-ea"/>
              </a:rPr>
              <a:t>+α</a:t>
            </a:r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練習！</a:t>
            </a:r>
          </a:p>
        </p:txBody>
      </p:sp>
      <p:sp>
        <p:nvSpPr>
          <p:cNvPr id="87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561277" y="7363547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ゲームの勝ち方おしえます！</a:t>
            </a:r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48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209857" y="6958674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無理せずのんびりテニス</a:t>
            </a:r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7966141" y="2547207"/>
            <a:ext cx="314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ボールを沢山打ってみよう</a:t>
            </a:r>
          </a:p>
        </p:txBody>
      </p:sp>
      <p:sp>
        <p:nvSpPr>
          <p:cNvPr id="50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348382" y="7986898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打ち方、基礎からおしえます！</a:t>
            </a:r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51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9620556" y="7354236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女性限定体験</a:t>
            </a:r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461694" y="3280978"/>
            <a:ext cx="568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atin typeface="+mn-ea"/>
              </a:rPr>
              <a:t>【</a:t>
            </a:r>
            <a:r>
              <a:rPr kumimoji="1" lang="ja-JP" altLang="en-US" sz="2800" b="1" dirty="0">
                <a:solidFill>
                  <a:srgbClr val="0070C0"/>
                </a:solidFill>
                <a:latin typeface="+mn-ea"/>
              </a:rPr>
              <a:t>土</a:t>
            </a:r>
            <a:r>
              <a:rPr kumimoji="1" lang="ja-JP" altLang="en-US" sz="2800" b="1" dirty="0">
                <a:latin typeface="+mn-ea"/>
              </a:rPr>
              <a:t>・</a:t>
            </a:r>
            <a:r>
              <a:rPr kumimoji="1" lang="ja-JP" altLang="en-US" sz="2800" b="1" dirty="0">
                <a:solidFill>
                  <a:srgbClr val="FF0000"/>
                </a:solidFill>
                <a:latin typeface="+mn-ea"/>
              </a:rPr>
              <a:t>日</a:t>
            </a:r>
            <a:r>
              <a:rPr kumimoji="1" lang="ja-JP" altLang="en-US" sz="2800" b="1" dirty="0">
                <a:latin typeface="+mn-ea"/>
              </a:rPr>
              <a:t>曜日は体験料無料</a:t>
            </a:r>
            <a:r>
              <a:rPr kumimoji="1" lang="en-US" altLang="ja-JP" sz="2800" b="1" dirty="0">
                <a:latin typeface="+mn-ea"/>
              </a:rPr>
              <a:t>】</a:t>
            </a:r>
            <a:endParaRPr kumimoji="1" lang="ja-JP" altLang="en-US" sz="2800" b="1" dirty="0">
              <a:latin typeface="+mn-ea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544824" y="4617030"/>
            <a:ext cx="5784192" cy="1131240"/>
            <a:chOff x="-1825321" y="-3402052"/>
            <a:chExt cx="5354075" cy="1131240"/>
          </a:xfrm>
        </p:grpSpPr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1825321" y="-3060283"/>
              <a:ext cx="53039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000" b="1" dirty="0">
                  <a:latin typeface="+mn-ea"/>
                </a:rPr>
                <a:t>【</a:t>
              </a:r>
              <a:r>
                <a:rPr kumimoji="1" lang="ja-JP" altLang="en-US" sz="3000" b="1" dirty="0">
                  <a:latin typeface="+mn-ea"/>
                </a:rPr>
                <a:t>平日</a:t>
              </a:r>
              <a:r>
                <a:rPr kumimoji="1" lang="ja-JP" altLang="en-US" sz="3000" b="1" dirty="0">
                  <a:solidFill>
                    <a:srgbClr val="0070C0"/>
                  </a:solidFill>
                  <a:latin typeface="+mn-ea"/>
                </a:rPr>
                <a:t>夜クラス</a:t>
              </a:r>
              <a:r>
                <a:rPr kumimoji="1" lang="ja-JP" altLang="en-US" sz="3000" b="1" dirty="0">
                  <a:latin typeface="+mn-ea"/>
                </a:rPr>
                <a:t>体験料無料</a:t>
              </a:r>
              <a:r>
                <a:rPr kumimoji="1" lang="en-US" altLang="ja-JP" sz="3000" b="1" dirty="0">
                  <a:latin typeface="+mn-ea"/>
                </a:rPr>
                <a:t>】</a:t>
              </a:r>
              <a:endParaRPr kumimoji="1" lang="ja-JP" altLang="en-US" sz="3000" b="1" dirty="0">
                <a:latin typeface="+mn-ea"/>
              </a:endParaRPr>
            </a:p>
          </p:txBody>
        </p:sp>
        <p:sp>
          <p:nvSpPr>
            <p:cNvPr id="60" name="テキスト ボックス 17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1303559" y="-2609366"/>
              <a:ext cx="438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600" b="1" dirty="0">
                  <a:solidFill>
                    <a:srgbClr val="FF0000"/>
                  </a:solidFill>
                </a:rPr>
                <a:t>※</a:t>
              </a:r>
              <a:r>
                <a:rPr kumimoji="1" lang="ja-JP" altLang="en-US" sz="1600" b="1" dirty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1600" b="1" dirty="0">
                  <a:solidFill>
                    <a:srgbClr val="FF0000"/>
                  </a:solidFill>
                </a:rPr>
                <a:t>19</a:t>
              </a:r>
              <a:r>
                <a:rPr kumimoji="1" lang="ja-JP" altLang="en-US" sz="1600" b="1" dirty="0">
                  <a:solidFill>
                    <a:srgbClr val="FF0000"/>
                  </a:solidFill>
                </a:rPr>
                <a:t>：</a:t>
              </a:r>
              <a:r>
                <a:rPr kumimoji="1" lang="en-US" altLang="ja-JP" sz="1600" b="1" dirty="0">
                  <a:solidFill>
                    <a:srgbClr val="FF0000"/>
                  </a:solidFill>
                </a:rPr>
                <a:t>30</a:t>
              </a:r>
              <a:r>
                <a:rPr kumimoji="1" lang="ja-JP" altLang="en-US" sz="1600" b="1" dirty="0">
                  <a:solidFill>
                    <a:srgbClr val="FF0000"/>
                  </a:solidFill>
                </a:rPr>
                <a:t>～クラス以降のクラスになります。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1775241" y="-3402052"/>
              <a:ext cx="53039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rgbClr val="002060"/>
                  </a:solidFill>
                  <a:latin typeface="+mn-ea"/>
                </a:rPr>
                <a:t>～仕事帰りのあなたに！ ～</a:t>
              </a:r>
              <a:endParaRPr kumimoji="1" lang="ja-JP" altLang="en-US" sz="2800" b="1" dirty="0">
                <a:solidFill>
                  <a:srgbClr val="002060"/>
                </a:solidFill>
                <a:latin typeface="+mn-ea"/>
              </a:endParaRPr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2627071" y="7136431"/>
            <a:ext cx="1386934" cy="27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50" b="1" dirty="0"/>
              <a:t>土日＆夜 ご予約  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601887" y="7150286"/>
            <a:ext cx="1485900" cy="2710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その他クラス体験</a:t>
            </a:r>
          </a:p>
        </p:txBody>
      </p:sp>
      <p:pic>
        <p:nvPicPr>
          <p:cNvPr id="6" name="図 5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ACA02BF7-91F4-89D7-8606-3621CC8B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8005" l="0" r="100000">
                        <a14:foregroundMark x1="13770" y1="35629" x2="13770" y2="35629"/>
                        <a14:foregroundMark x1="20571" y1="4572" x2="3023" y2="4572"/>
                        <a14:foregroundMark x1="36104" y1="8789" x2="35936" y2="18230"/>
                        <a14:foregroundMark x1="67254" y1="11936" x2="66331" y2="27494"/>
                        <a14:foregroundMark x1="7641" y1="35511" x2="93535" y2="23694"/>
                        <a14:foregroundMark x1="97649" y1="25653" x2="51721" y2="32363"/>
                        <a14:foregroundMark x1="20739" y1="34976" x2="3526" y2="35511"/>
                        <a14:foregroundMark x1="10411" y1="32601" x2="2099" y2="32898"/>
                        <a14:foregroundMark x1="50798" y1="35748" x2="43325" y2="37352"/>
                        <a14:foregroundMark x1="85810" y1="33670" x2="97649" y2="33551"/>
                        <a14:foregroundMark x1="68934" y1="35392" x2="68934" y2="35392"/>
                        <a14:foregroundMark x1="79513" y1="31948" x2="58942" y2="36045"/>
                        <a14:backgroundMark x1="4114" y1="28444" x2="4114" y2="28444"/>
                        <a14:backgroundMark x1="20235" y1="27494" x2="20235" y2="27494"/>
                        <a14:backgroundMark x1="19144" y1="27613" x2="19144" y2="27613"/>
                        <a14:backgroundMark x1="4702" y1="8492" x2="23762" y2="8492"/>
                        <a14:backgroundMark x1="26113" y1="1425" x2="26113" y2="1425"/>
                        <a14:backgroundMark x1="27036" y1="1306" x2="84131" y2="3682"/>
                        <a14:backgroundMark x1="88161" y1="4572" x2="90008" y2="12945"/>
                        <a14:backgroundMark x1="90932" y1="1841" x2="80017" y2="19656"/>
                        <a14:backgroundMark x1="3946" y1="28029" x2="3946" y2="28029"/>
                        <a14:backgroundMark x1="1511" y1="24347" x2="9824" y2="30107"/>
                        <a14:backgroundMark x1="93535" y1="30760" x2="87238" y2="31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106" r="77985" b="94333"/>
          <a:stretch/>
        </p:blipFill>
        <p:spPr>
          <a:xfrm>
            <a:off x="191170" y="193116"/>
            <a:ext cx="2105297" cy="551028"/>
          </a:xfrm>
          <a:prstGeom prst="rect">
            <a:avLst/>
          </a:prstGeom>
          <a:gradFill flip="none" rotWithShape="1">
            <a:gsLst>
              <a:gs pos="83000">
                <a:schemeClr val="accent2">
                  <a:lumMod val="40000"/>
                  <a:lumOff val="60000"/>
                </a:schemeClr>
              </a:gs>
              <a:gs pos="68000">
                <a:schemeClr val="bg1"/>
              </a:gs>
              <a:gs pos="30000">
                <a:schemeClr val="bg1"/>
              </a:gs>
              <a:gs pos="11000">
                <a:srgbClr val="FFFF00"/>
              </a:gs>
            </a:gsLst>
            <a:lin ang="8100000" scaled="1"/>
            <a:tileRect/>
          </a:gradFill>
        </p:spPr>
      </p:pic>
      <p:sp>
        <p:nvSpPr>
          <p:cNvPr id="54" name="テキスト ボックス 21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910401" y="3778873"/>
            <a:ext cx="5264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600" b="1" dirty="0">
                <a:solidFill>
                  <a:srgbClr val="0070C0"/>
                </a:solidFill>
                <a:latin typeface="+mn-ea"/>
              </a:rPr>
              <a:t>土曜日   </a:t>
            </a:r>
            <a:r>
              <a:rPr kumimoji="1" lang="en-US" altLang="ja-JP" sz="2600" b="1" dirty="0">
                <a:solidFill>
                  <a:srgbClr val="0070C0"/>
                </a:solidFill>
                <a:latin typeface="+mn-ea"/>
              </a:rPr>
              <a:t>6/7</a:t>
            </a:r>
            <a:r>
              <a:rPr kumimoji="1" lang="ja-JP" altLang="en-US" sz="2600" b="1" dirty="0">
                <a:solidFill>
                  <a:srgbClr val="0070C0"/>
                </a:solidFill>
                <a:latin typeface="+mn-ea"/>
              </a:rPr>
              <a:t>   </a:t>
            </a:r>
            <a:r>
              <a:rPr kumimoji="1" lang="en-US" altLang="ja-JP" sz="2600" b="1" dirty="0">
                <a:solidFill>
                  <a:srgbClr val="0070C0"/>
                </a:solidFill>
                <a:latin typeface="+mn-ea"/>
              </a:rPr>
              <a:t>6/14</a:t>
            </a:r>
            <a:r>
              <a:rPr kumimoji="1" lang="ja-JP" altLang="en-US" sz="2600" b="1" dirty="0">
                <a:solidFill>
                  <a:srgbClr val="0070C0"/>
                </a:solidFill>
                <a:latin typeface="+mn-ea"/>
              </a:rPr>
              <a:t>   </a:t>
            </a:r>
            <a:r>
              <a:rPr kumimoji="1" lang="en-US" altLang="ja-JP" sz="2600" b="1" dirty="0">
                <a:solidFill>
                  <a:srgbClr val="0070C0"/>
                </a:solidFill>
                <a:latin typeface="+mn-ea"/>
              </a:rPr>
              <a:t>6/21</a:t>
            </a:r>
            <a:r>
              <a:rPr kumimoji="1" lang="ja-JP" altLang="en-US" sz="2600" b="1" dirty="0">
                <a:solidFill>
                  <a:srgbClr val="0070C0"/>
                </a:solidFill>
                <a:latin typeface="+mn-ea"/>
              </a:rPr>
              <a:t>   </a:t>
            </a:r>
            <a:r>
              <a:rPr kumimoji="1" lang="en-US" altLang="ja-JP" sz="2600" b="1" dirty="0">
                <a:solidFill>
                  <a:srgbClr val="0070C0"/>
                </a:solidFill>
                <a:latin typeface="+mn-ea"/>
              </a:rPr>
              <a:t>6/28 </a:t>
            </a:r>
          </a:p>
          <a:p>
            <a:r>
              <a:rPr kumimoji="1" lang="ja-JP" altLang="en-US" sz="2600" b="1" dirty="0">
                <a:solidFill>
                  <a:srgbClr val="FF0000"/>
                </a:solidFill>
                <a:latin typeface="+mn-ea"/>
              </a:rPr>
              <a:t>日曜日   </a:t>
            </a:r>
            <a:r>
              <a:rPr kumimoji="1" lang="en-US" altLang="ja-JP" sz="2600" b="1" dirty="0">
                <a:solidFill>
                  <a:srgbClr val="FF0000"/>
                </a:solidFill>
                <a:latin typeface="+mn-ea"/>
              </a:rPr>
              <a:t>6/1</a:t>
            </a:r>
            <a:r>
              <a:rPr kumimoji="1" lang="ja-JP" altLang="en-US" sz="2600" b="1" dirty="0">
                <a:solidFill>
                  <a:srgbClr val="FF0000"/>
                </a:solidFill>
                <a:latin typeface="+mn-ea"/>
              </a:rPr>
              <a:t>   </a:t>
            </a:r>
            <a:r>
              <a:rPr kumimoji="1" lang="en-US" altLang="ja-JP" sz="2600" b="1" dirty="0">
                <a:solidFill>
                  <a:srgbClr val="FF0000"/>
                </a:solidFill>
                <a:latin typeface="+mn-ea"/>
              </a:rPr>
              <a:t>6/8</a:t>
            </a:r>
            <a:r>
              <a:rPr kumimoji="1" lang="ja-JP" altLang="en-US" sz="2600" b="1" dirty="0">
                <a:solidFill>
                  <a:srgbClr val="FF0000"/>
                </a:solidFill>
                <a:latin typeface="+mn-ea"/>
              </a:rPr>
              <a:t>　 </a:t>
            </a:r>
            <a:r>
              <a:rPr kumimoji="1" lang="en-US" altLang="ja-JP" sz="2600" b="1" dirty="0">
                <a:solidFill>
                  <a:srgbClr val="FF0000"/>
                </a:solidFill>
                <a:latin typeface="+mn-ea"/>
              </a:rPr>
              <a:t>6/15</a:t>
            </a:r>
            <a:r>
              <a:rPr kumimoji="1" lang="ja-JP" altLang="en-US" sz="2600" b="1" dirty="0">
                <a:solidFill>
                  <a:srgbClr val="FF0000"/>
                </a:solidFill>
                <a:latin typeface="+mn-ea"/>
              </a:rPr>
              <a:t>   </a:t>
            </a:r>
            <a:r>
              <a:rPr kumimoji="1" lang="en-US" altLang="ja-JP" sz="2600" b="1" dirty="0">
                <a:solidFill>
                  <a:srgbClr val="FF0000"/>
                </a:solidFill>
                <a:latin typeface="+mn-ea"/>
              </a:rPr>
              <a:t>6/29</a:t>
            </a:r>
            <a:r>
              <a:rPr kumimoji="1" lang="ja-JP" altLang="en-US" sz="2600" b="1" dirty="0">
                <a:solidFill>
                  <a:srgbClr val="FF0000"/>
                </a:solidFill>
                <a:latin typeface="+mn-ea"/>
              </a:rPr>
              <a:t>  </a:t>
            </a:r>
            <a:endParaRPr kumimoji="1" lang="en-US" altLang="ja-JP" sz="26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578" y="7472105"/>
            <a:ext cx="1120750" cy="10841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8"/>
          <a:srcRect l="36934" t="62183" r="53359" b="25683"/>
          <a:stretch/>
        </p:blipFill>
        <p:spPr>
          <a:xfrm>
            <a:off x="2775386" y="7478387"/>
            <a:ext cx="1044658" cy="104465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4478AA-4C1D-90E5-BCBB-C687439BC9DE}"/>
              </a:ext>
            </a:extLst>
          </p:cNvPr>
          <p:cNvSpPr txBox="1"/>
          <p:nvPr/>
        </p:nvSpPr>
        <p:spPr>
          <a:xfrm>
            <a:off x="556550" y="5780744"/>
            <a:ext cx="5335753" cy="55399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" b="1" dirty="0"/>
              <a:t>【</a:t>
            </a:r>
            <a:r>
              <a:rPr kumimoji="1" lang="ja-JP" altLang="en-US" sz="3000" b="1" dirty="0"/>
              <a:t>テニス無料体験会</a:t>
            </a:r>
            <a:r>
              <a:rPr kumimoji="1" lang="en-US" altLang="ja-JP" sz="3000" b="1" dirty="0"/>
              <a:t>】</a:t>
            </a:r>
            <a:endParaRPr kumimoji="1" lang="ja-JP" altLang="en-US" sz="3000" b="1" dirty="0"/>
          </a:p>
        </p:txBody>
      </p:sp>
      <p:sp>
        <p:nvSpPr>
          <p:cNvPr id="7" name="テキスト ボックス 22">
            <a:extLst>
              <a:ext uri="{FF2B5EF4-FFF2-40B4-BE49-F238E27FC236}">
                <a16:creationId xmlns:a16="http://schemas.microsoft.com/office/drawing/2014/main" id="{113B0F14-30D3-5433-8D95-D97A45107426}"/>
              </a:ext>
            </a:extLst>
          </p:cNvPr>
          <p:cNvSpPr txBox="1"/>
          <p:nvPr/>
        </p:nvSpPr>
        <p:spPr>
          <a:xfrm>
            <a:off x="773220" y="6249388"/>
            <a:ext cx="5000550" cy="58477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200" b="1" dirty="0">
                <a:latin typeface="+mn-ea"/>
              </a:rPr>
              <a:t>6/22</a:t>
            </a:r>
            <a:r>
              <a:rPr kumimoji="1" lang="en-US" altLang="ja-JP" sz="2400" b="1" dirty="0">
                <a:latin typeface="+mn-ea"/>
              </a:rPr>
              <a:t>(</a:t>
            </a:r>
            <a:r>
              <a:rPr kumimoji="1" lang="ja-JP" altLang="en-US" sz="2400" b="1" dirty="0">
                <a:latin typeface="+mn-ea"/>
              </a:rPr>
              <a:t>日</a:t>
            </a:r>
            <a:r>
              <a:rPr kumimoji="1" lang="en-US" altLang="ja-JP" sz="2400" b="1" dirty="0">
                <a:latin typeface="+mn-ea"/>
              </a:rPr>
              <a:t>)</a:t>
            </a:r>
            <a:r>
              <a:rPr kumimoji="1" lang="ja-JP" altLang="en-US" sz="2400" b="1" dirty="0">
                <a:latin typeface="+mn-ea"/>
              </a:rPr>
              <a:t>  </a:t>
            </a:r>
            <a:r>
              <a:rPr kumimoji="1" lang="en-US" altLang="ja-JP" sz="2400" b="1" dirty="0">
                <a:latin typeface="+mn-ea"/>
              </a:rPr>
              <a:t> </a:t>
            </a:r>
            <a:r>
              <a:rPr kumimoji="1" lang="en-US" altLang="ja-JP" sz="3200" b="1" dirty="0">
                <a:latin typeface="+mn-ea"/>
              </a:rPr>
              <a:t>10:00~11:00</a:t>
            </a:r>
          </a:p>
        </p:txBody>
      </p:sp>
      <p:sp>
        <p:nvSpPr>
          <p:cNvPr id="8" name="テキスト ボックス 22">
            <a:extLst>
              <a:ext uri="{FF2B5EF4-FFF2-40B4-BE49-F238E27FC236}">
                <a16:creationId xmlns:a16="http://schemas.microsoft.com/office/drawing/2014/main" id="{79F1E12F-1A75-C386-5053-49A5F0ADA675}"/>
              </a:ext>
            </a:extLst>
          </p:cNvPr>
          <p:cNvSpPr txBox="1"/>
          <p:nvPr/>
        </p:nvSpPr>
        <p:spPr>
          <a:xfrm>
            <a:off x="1086236" y="6707030"/>
            <a:ext cx="4387219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2000" b="1" dirty="0">
                <a:latin typeface="+mn-ea"/>
              </a:rPr>
              <a:t>《</a:t>
            </a:r>
            <a:r>
              <a:rPr kumimoji="1" lang="ja-JP" altLang="en-US" sz="2000" b="1" dirty="0">
                <a:latin typeface="+mn-ea"/>
              </a:rPr>
              <a:t>初心者～初中級・中級者以上</a:t>
            </a:r>
            <a:r>
              <a:rPr kumimoji="1" lang="en-US" altLang="ja-JP" sz="2000" b="1" dirty="0">
                <a:latin typeface="+mn-ea"/>
              </a:rPr>
              <a:t>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0FE3E0-CF3B-EA0D-C928-6022C85265D7}"/>
              </a:ext>
            </a:extLst>
          </p:cNvPr>
          <p:cNvSpPr/>
          <p:nvPr/>
        </p:nvSpPr>
        <p:spPr>
          <a:xfrm>
            <a:off x="664813" y="7131319"/>
            <a:ext cx="1346670" cy="27012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/>
              <a:t>体験会</a:t>
            </a:r>
            <a:r>
              <a:rPr kumimoji="1" lang="en-US" altLang="ja-JP" sz="1200" b="1" dirty="0"/>
              <a:t> </a:t>
            </a:r>
            <a:r>
              <a:rPr kumimoji="1" lang="ja-JP" altLang="en-US" sz="1200" b="1" dirty="0"/>
              <a:t>ご予約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8CAC8D1-45EB-E74E-B096-2B67108951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570" y="7437780"/>
            <a:ext cx="1120751" cy="112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38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1507</TotalTime>
  <Words>191</Words>
  <Application>Microsoft Office PowerPoint</Application>
  <PresentationFormat>A4 210 x 297 mm</PresentationFormat>
  <Paragraphs>33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HG明朝E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森村直樹</dc:creator>
  <cp:lastModifiedBy>花渕　雅揮</cp:lastModifiedBy>
  <cp:revision>267</cp:revision>
  <cp:lastPrinted>2025-05-25T12:04:54Z</cp:lastPrinted>
  <dcterms:created xsi:type="dcterms:W3CDTF">2021-05-31T06:47:38Z</dcterms:created>
  <dcterms:modified xsi:type="dcterms:W3CDTF">2025-05-25T12:04:54Z</dcterms:modified>
</cp:coreProperties>
</file>