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C5B2C-41CF-4F02-9F6F-EC53D71A792A}" v="1" dt="2022-11-30T05:30:48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48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04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0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99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76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1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8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59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4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65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6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17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30000">
              <a:srgbClr val="92D050"/>
            </a:gs>
            <a:gs pos="49000">
              <a:schemeClr val="bg1"/>
            </a:gs>
            <a:gs pos="66000">
              <a:srgbClr val="00B0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27206" t="15097" r="2937" b="11644"/>
          <a:stretch/>
        </p:blipFill>
        <p:spPr>
          <a:xfrm rot="20927775">
            <a:off x="1048156" y="1891904"/>
            <a:ext cx="4906213" cy="4116102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07017" y="5191962"/>
            <a:ext cx="6631778" cy="3265947"/>
          </a:xfrm>
          <a:prstGeom prst="roundRect">
            <a:avLst>
              <a:gd name="adj" fmla="val 9558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3A2F3621-F39E-4C4E-B7CE-EAC9B862D109}"/>
              </a:ext>
            </a:extLst>
          </p:cNvPr>
          <p:cNvSpPr/>
          <p:nvPr/>
        </p:nvSpPr>
        <p:spPr>
          <a:xfrm>
            <a:off x="6899275" y="8890096"/>
            <a:ext cx="210377" cy="101590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4D59A6-C707-4188-9DAB-173332B2BF93}"/>
              </a:ext>
            </a:extLst>
          </p:cNvPr>
          <p:cNvSpPr txBox="1"/>
          <p:nvPr/>
        </p:nvSpPr>
        <p:spPr>
          <a:xfrm>
            <a:off x="7332663" y="9197993"/>
            <a:ext cx="47879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50" u="sng" dirty="0"/>
              <a:t>各店毎に差し替えてください。</a:t>
            </a:r>
          </a:p>
        </p:txBody>
      </p:sp>
      <p:pic>
        <p:nvPicPr>
          <p:cNvPr id="14" name="図 13" descr="テキスト, 人, 新聞, 男 が含まれている画像&#10;&#10;自動的に生成された説明">
            <a:extLst>
              <a:ext uri="{FF2B5EF4-FFF2-40B4-BE49-F238E27FC236}">
                <a16:creationId xmlns:a16="http://schemas.microsoft.com/office/drawing/2014/main" id="{40B2277D-8D37-4819-9BCD-F08D5C9E2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7"/>
          <a:stretch/>
        </p:blipFill>
        <p:spPr>
          <a:xfrm>
            <a:off x="0" y="8916347"/>
            <a:ext cx="6899275" cy="100003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1054910" y="8606800"/>
            <a:ext cx="4538741" cy="27825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上記以外のクラスは</a:t>
            </a:r>
            <a:r>
              <a:rPr kumimoji="1" lang="en-US" altLang="ja-JP" sz="1200" b="1" dirty="0"/>
              <a:t>550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(</a:t>
            </a:r>
            <a:r>
              <a:rPr kumimoji="1" lang="ja-JP" altLang="en-US" sz="1200" b="1" dirty="0"/>
              <a:t>税込</a:t>
            </a:r>
            <a:r>
              <a:rPr kumimoji="1" lang="en-US" altLang="ja-JP" sz="1200" b="1" dirty="0"/>
              <a:t>)</a:t>
            </a:r>
            <a:r>
              <a:rPr kumimoji="1" lang="ja-JP" altLang="en-US" sz="1200" b="1" dirty="0"/>
              <a:t>でご体験いただけます。</a:t>
            </a:r>
          </a:p>
        </p:txBody>
      </p:sp>
      <p:sp>
        <p:nvSpPr>
          <p:cNvPr id="9" name="AutoShape 4" descr="http://10.100.254.50/scripts/cbgrn/grn.exe/message/file_download/-/%E3%80%90%E3%82%B9%E3%83%A9%E3%82%A4%E3%83%89%E3%83%90%E3%83%8A%E3%83%BC%E3%80%91%E3%83%86%E3%83%8B%E3%82%B9%E7%84%A1%E6%96%99%E4%BD%93%E9%A8%93%E4%BC%9A%E9%96%8B%E5%82%AC.jpg?cid=3360&amp;rid=2423818&amp;mid=1231033&amp;rfid=1993686&amp;hash=c2ae79949865bae62b22b6628fa4d7f27c2e5945&amp;.jpg&amp;nolog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62999" y="5151024"/>
            <a:ext cx="6874738" cy="3379014"/>
            <a:chOff x="-8432236" y="3121765"/>
            <a:chExt cx="6874738" cy="3290634"/>
          </a:xfrm>
          <a:blipFill>
            <a:blip r:embed="rId5"/>
            <a:tile tx="0" ty="0" sx="100000" sy="100000" flip="none" algn="tl"/>
          </a:blipFill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23" name="テキスト ボックス 17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7337296" y="6142645"/>
              <a:ext cx="4384933" cy="26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200" b="1" dirty="0">
                  <a:solidFill>
                    <a:srgbClr val="FF0000"/>
                  </a:solidFill>
                </a:rPr>
                <a:t>体験会はテニス会員ご紹介様も一緒に受講可能です。</a:t>
              </a:r>
            </a:p>
          </p:txBody>
        </p:sp>
        <p:sp>
          <p:nvSpPr>
            <p:cNvPr id="21" name="テキスト ボックス 17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7225627" y="3660548"/>
              <a:ext cx="4384933" cy="269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200" b="1" dirty="0"/>
                <a:t>※</a:t>
              </a:r>
              <a:r>
                <a:rPr kumimoji="1" lang="ja-JP" altLang="en-US" sz="1200" b="1" dirty="0"/>
                <a:t>入門クラスは</a:t>
              </a:r>
              <a:r>
                <a:rPr kumimoji="1" lang="en-US" altLang="ja-JP" sz="1200" b="1" dirty="0"/>
                <a:t>50</a:t>
              </a:r>
              <a:r>
                <a:rPr kumimoji="1" lang="ja-JP" altLang="en-US" sz="1200" b="1" dirty="0"/>
                <a:t>分となります。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8258315" y="3929497"/>
              <a:ext cx="6700817" cy="569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rgbClr val="FF0000"/>
                  </a:solidFill>
                  <a:latin typeface="+mn-ea"/>
                </a:rPr>
                <a:t>初級者クラス</a:t>
              </a:r>
              <a:r>
                <a:rPr kumimoji="1" lang="ja-JP" altLang="en-US" sz="1400" b="1" dirty="0">
                  <a:solidFill>
                    <a:srgbClr val="FF0000"/>
                  </a:solidFill>
                  <a:latin typeface="+mn-ea"/>
                </a:rPr>
                <a:t>（</a:t>
              </a:r>
              <a:r>
                <a:rPr kumimoji="1" lang="en-US" altLang="ja-JP" sz="1400" b="1" dirty="0">
                  <a:solidFill>
                    <a:srgbClr val="FF0000"/>
                  </a:solidFill>
                  <a:latin typeface="+mn-ea"/>
                </a:rPr>
                <a:t>BE</a:t>
              </a:r>
              <a:r>
                <a:rPr kumimoji="1" lang="ja-JP" altLang="en-US" sz="1400" b="1" dirty="0">
                  <a:solidFill>
                    <a:srgbClr val="FF0000"/>
                  </a:solidFill>
                  <a:latin typeface="+mn-ea"/>
                </a:rPr>
                <a:t>クラス）</a:t>
              </a:r>
              <a:endParaRPr kumimoji="1" lang="en-US" altLang="ja-JP" sz="1400" b="1" dirty="0">
                <a:solidFill>
                  <a:srgbClr val="FF0000"/>
                </a:solidFill>
                <a:latin typeface="+mn-ea"/>
              </a:endParaRPr>
            </a:p>
            <a:p>
              <a:pPr algn="ctr"/>
              <a:r>
                <a:rPr kumimoji="1" lang="en-US" altLang="ja-JP" sz="1200" b="1" dirty="0">
                  <a:latin typeface="+mn-ea"/>
                </a:rPr>
                <a:t>【</a:t>
              </a:r>
              <a:r>
                <a:rPr kumimoji="1" lang="ja-JP" altLang="en-US" sz="1200" b="1" dirty="0">
                  <a:latin typeface="+mn-ea"/>
                </a:rPr>
                <a:t>コート</a:t>
              </a:r>
              <a:r>
                <a:rPr kumimoji="1" lang="en-US" altLang="ja-JP" sz="1200" b="1" dirty="0">
                  <a:latin typeface="+mn-ea"/>
                </a:rPr>
                <a:t>1</a:t>
              </a:r>
              <a:r>
                <a:rPr kumimoji="1" lang="ja-JP" altLang="en-US" sz="1200" b="1" dirty="0">
                  <a:latin typeface="+mn-ea"/>
                </a:rPr>
                <a:t>面での打ち合いを習得、ゲームのやり方を覚えるクラスです。</a:t>
              </a:r>
              <a:r>
                <a:rPr kumimoji="1" lang="en-US" altLang="ja-JP" sz="1200" b="1" dirty="0">
                  <a:latin typeface="+mn-ea"/>
                </a:rPr>
                <a:t>】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8404953" y="4466262"/>
              <a:ext cx="6700817" cy="53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rgbClr val="FF0000"/>
                  </a:solidFill>
                  <a:latin typeface="+mn-ea"/>
                </a:rPr>
                <a:t>上記クラスは体験料が無料となります！</a:t>
              </a:r>
              <a:endParaRPr kumimoji="1" lang="en-US" altLang="ja-JP" sz="1400" b="1" dirty="0">
                <a:solidFill>
                  <a:srgbClr val="FF0000"/>
                </a:solidFill>
                <a:latin typeface="+mn-ea"/>
              </a:endParaRPr>
            </a:p>
            <a:p>
              <a:pPr algn="ctr"/>
              <a:r>
                <a:rPr kumimoji="1" lang="ja-JP" altLang="en-US" sz="1600" b="1" dirty="0">
                  <a:latin typeface="+mn-ea"/>
                </a:rPr>
                <a:t>ぜひ、この機会にご体験ください。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8283715" y="3158792"/>
              <a:ext cx="6700817" cy="569478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rgbClr val="FF0000"/>
                  </a:solidFill>
                  <a:latin typeface="+mn-ea"/>
                </a:rPr>
                <a:t>入門クラス</a:t>
              </a:r>
              <a:r>
                <a:rPr kumimoji="1" lang="ja-JP" altLang="en-US" sz="1400" b="1" dirty="0">
                  <a:solidFill>
                    <a:srgbClr val="FF0000"/>
                  </a:solidFill>
                  <a:latin typeface="+mn-ea"/>
                </a:rPr>
                <a:t>（</a:t>
              </a:r>
              <a:r>
                <a:rPr kumimoji="1" lang="en-US" altLang="ja-JP" sz="1400" b="1" dirty="0">
                  <a:solidFill>
                    <a:srgbClr val="FF0000"/>
                  </a:solidFill>
                  <a:latin typeface="+mn-ea"/>
                </a:rPr>
                <a:t>ST</a:t>
              </a:r>
              <a:r>
                <a:rPr kumimoji="1" lang="ja-JP" altLang="en-US" sz="1400" b="1" dirty="0">
                  <a:solidFill>
                    <a:srgbClr val="FF0000"/>
                  </a:solidFill>
                  <a:latin typeface="+mn-ea"/>
                </a:rPr>
                <a:t>クラス）</a:t>
              </a:r>
              <a:endParaRPr kumimoji="1" lang="en-US" altLang="ja-JP" sz="1400" b="1" dirty="0">
                <a:solidFill>
                  <a:srgbClr val="FF0000"/>
                </a:solidFill>
                <a:latin typeface="+mn-ea"/>
              </a:endParaRPr>
            </a:p>
            <a:p>
              <a:pPr algn="ctr"/>
              <a:r>
                <a:rPr kumimoji="1" lang="en-US" altLang="ja-JP" sz="1200" b="1" dirty="0">
                  <a:latin typeface="+mn-ea"/>
                </a:rPr>
                <a:t>【6</a:t>
              </a:r>
              <a:r>
                <a:rPr kumimoji="1" lang="ja-JP" altLang="en-US" sz="1200" b="1" dirty="0">
                  <a:latin typeface="+mn-ea"/>
                </a:rPr>
                <a:t>種類の打ち方を習得、テニスの基礎を行うクラスです。</a:t>
              </a:r>
              <a:r>
                <a:rPr kumimoji="1" lang="en-US" altLang="ja-JP" sz="1200" b="1" dirty="0">
                  <a:latin typeface="+mn-ea"/>
                </a:rPr>
                <a:t>】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8432236" y="3121765"/>
              <a:ext cx="1983822" cy="509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latin typeface="+mn-ea"/>
                </a:rPr>
                <a:t>6</a:t>
              </a:r>
              <a:r>
                <a:rPr kumimoji="1" lang="ja-JP" altLang="en-US" sz="2800" b="1" dirty="0">
                  <a:latin typeface="+mn-ea"/>
                </a:rPr>
                <a:t>月は</a:t>
              </a:r>
              <a:r>
                <a:rPr kumimoji="1" lang="en-US" altLang="ja-JP" sz="2800" b="1" dirty="0">
                  <a:latin typeface="+mn-ea"/>
                </a:rPr>
                <a:t>…</a:t>
              </a:r>
            </a:p>
          </p:txBody>
        </p:sp>
      </p:grpSp>
      <p:sp>
        <p:nvSpPr>
          <p:cNvPr id="24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5609879" y="6664247"/>
            <a:ext cx="889987" cy="430887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 dirty="0">
                <a:solidFill>
                  <a:srgbClr val="002060"/>
                </a:solidFill>
                <a:latin typeface="+mn-ea"/>
              </a:rPr>
              <a:t>体験予約は</a:t>
            </a:r>
            <a:endParaRPr kumimoji="1" lang="en-US" altLang="ja-JP" sz="1100" b="1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kumimoji="1" lang="ja-JP" altLang="en-US" sz="1100" b="1" dirty="0">
                <a:solidFill>
                  <a:srgbClr val="002060"/>
                </a:solidFill>
                <a:latin typeface="+mn-ea"/>
              </a:rPr>
              <a:t>コチラ</a:t>
            </a:r>
            <a:endParaRPr kumimoji="1" lang="en-US" altLang="ja-JP" sz="11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70730" y="851862"/>
            <a:ext cx="5261067" cy="338554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002060"/>
                </a:solidFill>
                <a:latin typeface="+mn-ea"/>
              </a:rPr>
              <a:t>レッスンの日はマシンジム・プールが終日使えます！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-196023" y="368649"/>
            <a:ext cx="7394575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マシンジム・お風呂も使えるテニススクール！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/>
          <a:srcRect l="21818" t="57552" r="17019" b="34199"/>
          <a:stretch/>
        </p:blipFill>
        <p:spPr>
          <a:xfrm rot="21416974">
            <a:off x="170076" y="1264421"/>
            <a:ext cx="6705600" cy="723517"/>
          </a:xfrm>
          <a:prstGeom prst="rect">
            <a:avLst/>
          </a:prstGeom>
        </p:spPr>
      </p:pic>
      <p:pic>
        <p:nvPicPr>
          <p:cNvPr id="6" name="図 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ACA02BF7-91F4-89D7-8606-3621CC8BBC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2065" r="77905" b="94567"/>
          <a:stretch/>
        </p:blipFill>
        <p:spPr>
          <a:xfrm>
            <a:off x="125297" y="45531"/>
            <a:ext cx="1354150" cy="334934"/>
          </a:xfrm>
          <a:prstGeom prst="rect">
            <a:avLst/>
          </a:prstGeom>
        </p:spPr>
      </p:pic>
      <p:sp>
        <p:nvSpPr>
          <p:cNvPr id="28" name="テキスト ボックス 1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236921" y="7091358"/>
            <a:ext cx="52612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400" b="1" dirty="0"/>
              <a:t>【</a:t>
            </a:r>
            <a:r>
              <a:rPr kumimoji="1" lang="ja-JP" altLang="en-US" sz="2400" b="1" dirty="0"/>
              <a:t>入門クラス</a:t>
            </a:r>
            <a:r>
              <a:rPr kumimoji="1" lang="en-US" altLang="ja-JP" sz="2400" b="1" dirty="0"/>
              <a:t>】</a:t>
            </a:r>
          </a:p>
          <a:p>
            <a:pPr algn="ctr"/>
            <a:r>
              <a:rPr kumimoji="1" lang="ja-JP" altLang="en-US" sz="1900" b="1" dirty="0"/>
              <a:t>火曜日　</a:t>
            </a:r>
            <a:r>
              <a:rPr kumimoji="1" lang="en-US" altLang="ja-JP" sz="1900" b="1" dirty="0"/>
              <a:t>19:30</a:t>
            </a:r>
            <a:r>
              <a:rPr kumimoji="1" lang="ja-JP" altLang="en-US" sz="1900" b="1" dirty="0"/>
              <a:t>～</a:t>
            </a:r>
            <a:r>
              <a:rPr kumimoji="1" lang="en-US" altLang="ja-JP" sz="1900" b="1" dirty="0"/>
              <a:t>20:20</a:t>
            </a:r>
            <a:r>
              <a:rPr kumimoji="1" lang="ja-JP" altLang="en-US" sz="1900" b="1" dirty="0"/>
              <a:t>　水曜日　</a:t>
            </a:r>
            <a:r>
              <a:rPr kumimoji="1" lang="en-US" altLang="ja-JP" sz="1900" b="1" dirty="0"/>
              <a:t>21:10</a:t>
            </a:r>
            <a:r>
              <a:rPr kumimoji="1" lang="ja-JP" altLang="en-US" sz="1900" b="1" dirty="0"/>
              <a:t>～</a:t>
            </a:r>
            <a:r>
              <a:rPr kumimoji="1" lang="en-US" altLang="ja-JP" sz="1900" b="1" dirty="0"/>
              <a:t>22:00</a:t>
            </a:r>
          </a:p>
          <a:p>
            <a:pPr algn="ctr"/>
            <a:r>
              <a:rPr kumimoji="1" lang="ja-JP" altLang="en-US" sz="1900" b="1" dirty="0"/>
              <a:t>土曜日　</a:t>
            </a:r>
            <a:r>
              <a:rPr kumimoji="1" lang="en-US" altLang="ja-JP" sz="1900" b="1" dirty="0"/>
              <a:t>20:00</a:t>
            </a:r>
            <a:r>
              <a:rPr kumimoji="1" lang="ja-JP" altLang="en-US" sz="1900" b="1" dirty="0"/>
              <a:t>～</a:t>
            </a:r>
            <a:r>
              <a:rPr kumimoji="1" lang="en-US" altLang="ja-JP" sz="1900" b="1" dirty="0"/>
              <a:t>20:50</a:t>
            </a:r>
            <a:r>
              <a:rPr kumimoji="1" lang="ja-JP" altLang="en-US" sz="1900" b="1" dirty="0"/>
              <a:t>　日曜日　</a:t>
            </a:r>
            <a:r>
              <a:rPr kumimoji="1" lang="en-US" altLang="ja-JP" sz="1900" b="1" dirty="0"/>
              <a:t>14:40</a:t>
            </a:r>
            <a:r>
              <a:rPr kumimoji="1" lang="ja-JP" altLang="en-US" sz="1900" b="1" dirty="0"/>
              <a:t>～</a:t>
            </a:r>
            <a:r>
              <a:rPr kumimoji="1" lang="en-US" altLang="ja-JP" sz="1900" b="1" dirty="0"/>
              <a:t>15:30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02372" y="8030794"/>
            <a:ext cx="4538741" cy="278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/>
              <a:t>その他のクラスもございます。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8"/>
          <a:srcRect l="36582" t="61646" r="53691" b="26220"/>
          <a:stretch/>
        </p:blipFill>
        <p:spPr>
          <a:xfrm>
            <a:off x="5476611" y="7193815"/>
            <a:ext cx="1180673" cy="11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3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160</Words>
  <Application>Microsoft Office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HG明朝E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森村直樹</dc:creator>
  <cp:lastModifiedBy>花渕　雅揮</cp:lastModifiedBy>
  <cp:revision>208</cp:revision>
  <cp:lastPrinted>2024-12-26T08:06:56Z</cp:lastPrinted>
  <dcterms:created xsi:type="dcterms:W3CDTF">2021-05-31T06:47:38Z</dcterms:created>
  <dcterms:modified xsi:type="dcterms:W3CDTF">2025-05-25T12:05:26Z</dcterms:modified>
</cp:coreProperties>
</file>