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4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DD6"/>
    <a:srgbClr val="F9A9F3"/>
    <a:srgbClr val="BA06A0"/>
    <a:srgbClr val="FA3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C5B2C-41CF-4F02-9F6F-EC53D71A792A}" v="1" dt="2022-11-30T05:30:48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4" autoAdjust="0"/>
    <p:restoredTop sz="96139" autoAdjust="0"/>
  </p:normalViewPr>
  <p:slideViewPr>
    <p:cSldViewPr snapToGrid="0">
      <p:cViewPr varScale="1">
        <p:scale>
          <a:sx n="69" d="100"/>
          <a:sy n="69" d="100"/>
        </p:scale>
        <p:origin x="131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10" tIns="45706" rIns="91410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10" tIns="45706" rIns="91410" bIns="45706" rtlCol="0"/>
          <a:lstStyle>
            <a:lvl1pPr algn="r">
              <a:defRPr sz="1200"/>
            </a:lvl1pPr>
          </a:lstStyle>
          <a:p>
            <a:fld id="{C239EE60-6E02-4A84-BDFD-3D387D716899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6" rIns="91410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2" y="4748213"/>
            <a:ext cx="5389563" cy="3884612"/>
          </a:xfrm>
          <a:prstGeom prst="rect">
            <a:avLst/>
          </a:prstGeom>
        </p:spPr>
        <p:txBody>
          <a:bodyPr vert="horz" lIns="91410" tIns="45706" rIns="91410" bIns="457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10" tIns="45706" rIns="91410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10" tIns="45706" rIns="91410" bIns="45706" rtlCol="0" anchor="b"/>
          <a:lstStyle>
            <a:lvl1pPr algn="r">
              <a:defRPr sz="1200"/>
            </a:lvl1pPr>
          </a:lstStyle>
          <a:p>
            <a:fld id="{1FB0A01D-1974-4F49-A21A-E4E2F7924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97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A01D-1974-4F49-A21A-E4E2F79242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63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48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04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40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99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76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1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58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59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49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65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D2A8-62B2-4C47-9EC7-FFF7F944346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76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3D2A8-62B2-4C47-9EC7-FFF7F944346D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B76C-5386-45A5-A89B-4AA9E3006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17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007482" y="447605"/>
            <a:ext cx="3959112" cy="110799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 dirty="0">
                <a:solidFill>
                  <a:srgbClr val="002060"/>
                </a:solidFill>
                <a:latin typeface="+mn-ea"/>
              </a:rPr>
              <a:t>レッスン日</a:t>
            </a:r>
            <a:endParaRPr kumimoji="1" lang="en-US" altLang="ja-JP" sz="2200" b="1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kumimoji="1" lang="ja-JP" altLang="en-US" sz="2200" b="1" dirty="0">
                <a:solidFill>
                  <a:srgbClr val="002060"/>
                </a:solidFill>
                <a:latin typeface="+mn-ea"/>
              </a:rPr>
              <a:t>マシンジム・プール使える</a:t>
            </a:r>
            <a:endParaRPr kumimoji="1" lang="en-US" altLang="ja-JP" sz="2200" b="1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kumimoji="1" lang="ja-JP" altLang="en-US" sz="2200" b="1" dirty="0">
                <a:solidFill>
                  <a:srgbClr val="002060"/>
                </a:solidFill>
                <a:latin typeface="+mn-ea"/>
              </a:rPr>
              <a:t>テニススクール</a:t>
            </a: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/>
          <a:srcRect l="2378" t="36528" r="2824" b="33905"/>
          <a:stretch/>
        </p:blipFill>
        <p:spPr>
          <a:xfrm>
            <a:off x="221739" y="1264779"/>
            <a:ext cx="6362519" cy="1923447"/>
          </a:xfrm>
          <a:prstGeom prst="rect">
            <a:avLst/>
          </a:prstGeom>
        </p:spPr>
      </p:pic>
      <p:sp>
        <p:nvSpPr>
          <p:cNvPr id="2" name="右中かっこ 1">
            <a:extLst>
              <a:ext uri="{FF2B5EF4-FFF2-40B4-BE49-F238E27FC236}">
                <a16:creationId xmlns:a16="http://schemas.microsoft.com/office/drawing/2014/main" id="{3A2F3621-F39E-4C4E-B7CE-EAC9B862D109}"/>
              </a:ext>
            </a:extLst>
          </p:cNvPr>
          <p:cNvSpPr/>
          <p:nvPr/>
        </p:nvSpPr>
        <p:spPr>
          <a:xfrm>
            <a:off x="6899275" y="8890096"/>
            <a:ext cx="210377" cy="101590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4D59A6-C707-4188-9DAB-173332B2BF93}"/>
              </a:ext>
            </a:extLst>
          </p:cNvPr>
          <p:cNvSpPr txBox="1"/>
          <p:nvPr/>
        </p:nvSpPr>
        <p:spPr>
          <a:xfrm>
            <a:off x="7380004" y="9098748"/>
            <a:ext cx="47879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50" u="sng" dirty="0"/>
              <a:t>各店毎に差し替えてください。</a:t>
            </a:r>
          </a:p>
        </p:txBody>
      </p:sp>
      <p:pic>
        <p:nvPicPr>
          <p:cNvPr id="14" name="図 13" descr="テキスト, 人, 新聞, 男 が含まれている画像&#10;&#10;自動的に生成された説明">
            <a:extLst>
              <a:ext uri="{FF2B5EF4-FFF2-40B4-BE49-F238E27FC236}">
                <a16:creationId xmlns:a16="http://schemas.microsoft.com/office/drawing/2014/main" id="{40B2277D-8D37-4819-9BCD-F08D5C9E2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7"/>
          <a:stretch/>
        </p:blipFill>
        <p:spPr>
          <a:xfrm>
            <a:off x="406274" y="9043796"/>
            <a:ext cx="6340789" cy="919084"/>
          </a:xfrm>
          <a:prstGeom prst="rect">
            <a:avLst/>
          </a:prstGeom>
        </p:spPr>
      </p:pic>
      <p:sp>
        <p:nvSpPr>
          <p:cNvPr id="9" name="AutoShape 4" descr="http://10.100.254.50/scripts/cbgrn/grn.exe/message/file_download/-/%E3%80%90%E3%82%B9%E3%83%A9%E3%82%A4%E3%83%89%E3%83%90%E3%83%8A%E3%83%BC%E3%80%91%E3%83%86%E3%83%8B%E3%82%B9%E7%84%A1%E6%96%99%E4%BD%93%E9%A8%93%E4%BC%9A%E9%96%8B%E5%82%AC.jpg?cid=3360&amp;rid=2423818&amp;mid=1231033&amp;rfid=1993686&amp;hash=c2ae79949865bae62b22b6628fa4d7f27c2e5945&amp;.jpg&amp;nolog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-484753" y="534558"/>
            <a:ext cx="794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n w="15875">
                  <a:solidFill>
                    <a:srgbClr val="92D050"/>
                  </a:solidFill>
                </a:ln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4000" b="1" dirty="0">
                <a:ln w="15875">
                  <a:solidFill>
                    <a:srgbClr val="92D050"/>
                  </a:solidFill>
                </a:ln>
                <a:latin typeface="HG明朝E" panose="02020909000000000000" pitchFamily="17" charset="-128"/>
                <a:ea typeface="HG明朝E" panose="02020909000000000000" pitchFamily="17" charset="-128"/>
              </a:rPr>
              <a:t>テニス</a:t>
            </a:r>
            <a:r>
              <a:rPr kumimoji="1" lang="en-US" altLang="ja-JP" sz="4000" b="1" dirty="0">
                <a:ln w="15875">
                  <a:solidFill>
                    <a:srgbClr val="92D050"/>
                  </a:solidFill>
                </a:ln>
                <a:latin typeface="HG明朝E" panose="02020909000000000000" pitchFamily="17" charset="-128"/>
                <a:ea typeface="HG明朝E" panose="02020909000000000000" pitchFamily="17" charset="-128"/>
              </a:rPr>
              <a:t>2</a:t>
            </a:r>
            <a:r>
              <a:rPr kumimoji="1" lang="ja-JP" altLang="en-US" sz="4000" b="1" dirty="0">
                <a:ln w="15875">
                  <a:solidFill>
                    <a:srgbClr val="92D050"/>
                  </a:solidFill>
                </a:ln>
                <a:latin typeface="HG明朝E" panose="02020909000000000000" pitchFamily="17" charset="-128"/>
                <a:ea typeface="HG明朝E" panose="02020909000000000000" pitchFamily="17" charset="-128"/>
              </a:rPr>
              <a:t>月体験情報！</a:t>
            </a:r>
            <a:r>
              <a:rPr kumimoji="1" lang="en-US" altLang="ja-JP" sz="4000" b="1" dirty="0">
                <a:ln w="15875">
                  <a:solidFill>
                    <a:srgbClr val="92D050"/>
                  </a:solidFill>
                </a:ln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  <a:endParaRPr kumimoji="1" lang="ja-JP" altLang="en-US" sz="4000" b="1" dirty="0">
              <a:ln w="15875">
                <a:solidFill>
                  <a:srgbClr val="92D050"/>
                </a:solidFill>
              </a:ln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26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511344" y="5563674"/>
            <a:ext cx="185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中級者以上</a:t>
            </a:r>
            <a:endParaRPr kumimoji="1" lang="en-US" altLang="ja-JP" sz="16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7145673" y="6177303"/>
            <a:ext cx="349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11:30</a:t>
            </a:r>
            <a:r>
              <a:rPr kumimoji="1" lang="ja-JP" altLang="en-US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11:30</a:t>
            </a:r>
            <a:endParaRPr kumimoji="1" lang="ja-JP" altLang="en-US" sz="28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9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679651" y="6542077"/>
            <a:ext cx="2385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初級・初中級者</a:t>
            </a:r>
            <a:endParaRPr kumimoji="1" lang="en-US" altLang="ja-JP" sz="16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46126" y="4362770"/>
            <a:ext cx="349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11:00</a:t>
            </a:r>
            <a:r>
              <a:rPr kumimoji="1" lang="ja-JP" altLang="en-US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12:00</a:t>
            </a:r>
            <a:endParaRPr kumimoji="1" lang="ja-JP" altLang="en-US" sz="28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393936" y="4914798"/>
            <a:ext cx="2905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18:30</a:t>
            </a:r>
            <a:r>
              <a:rPr kumimoji="1" lang="ja-JP" altLang="en-US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19:30</a:t>
            </a:r>
            <a:endParaRPr kumimoji="1" lang="ja-JP" altLang="en-US" sz="22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9661145" y="3741377"/>
            <a:ext cx="2905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19:30</a:t>
            </a:r>
            <a:r>
              <a:rPr kumimoji="1" lang="ja-JP" altLang="en-US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2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20:50</a:t>
            </a:r>
            <a:endParaRPr kumimoji="1" lang="ja-JP" altLang="en-US" sz="22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209470" y="2144719"/>
            <a:ext cx="314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ラケット、ボールで遊んでみよう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032522" y="3416907"/>
            <a:ext cx="3257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ライバルを追い越せ！</a:t>
            </a:r>
            <a:r>
              <a:rPr kumimoji="1" lang="en-US" altLang="ja-JP" sz="1200" b="1" dirty="0">
                <a:solidFill>
                  <a:srgbClr val="002060"/>
                </a:solidFill>
                <a:latin typeface="+mn-ea"/>
              </a:rPr>
              <a:t>+α</a:t>
            </a:r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練習！</a:t>
            </a:r>
          </a:p>
        </p:txBody>
      </p:sp>
      <p:sp>
        <p:nvSpPr>
          <p:cNvPr id="87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561277" y="7402471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ゲームの勝ち方おしえます！</a:t>
            </a:r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48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143939" y="7024993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無理せずのんびりテニス</a:t>
            </a:r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8007482" y="2589124"/>
            <a:ext cx="314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002060"/>
                </a:solidFill>
                <a:latin typeface="+mn-ea"/>
              </a:rPr>
              <a:t>ボールを沢山打ってみよう</a:t>
            </a:r>
          </a:p>
        </p:txBody>
      </p:sp>
      <p:sp>
        <p:nvSpPr>
          <p:cNvPr id="50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8344654" y="8025816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打ち方、基礎からおしえます！</a:t>
            </a:r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51" name="テキスト ボックス 22">
            <a:extLst>
              <a:ext uri="{FF2B5EF4-FFF2-40B4-BE49-F238E27FC236}">
                <a16:creationId xmlns:a16="http://schemas.microsoft.com/office/drawing/2014/main" id="{D8B92C87-7447-FF64-998B-B127F8CB0CC3}"/>
              </a:ext>
            </a:extLst>
          </p:cNvPr>
          <p:cNvSpPr txBox="1"/>
          <p:nvPr/>
        </p:nvSpPr>
        <p:spPr>
          <a:xfrm>
            <a:off x="9584872" y="6609849"/>
            <a:ext cx="361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kumimoji="1" lang="ja-JP" altLang="en-US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女性限定体験</a:t>
            </a:r>
            <a:r>
              <a:rPr kumimoji="1" lang="en-US" altLang="ja-JP" sz="16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193593A-896A-E031-D008-E76A39D1A362}"/>
              </a:ext>
            </a:extLst>
          </p:cNvPr>
          <p:cNvSpPr txBox="1"/>
          <p:nvPr/>
        </p:nvSpPr>
        <p:spPr>
          <a:xfrm>
            <a:off x="565150" y="2637685"/>
            <a:ext cx="5944736" cy="646331"/>
          </a:xfrm>
          <a:prstGeom prst="rect">
            <a:avLst/>
          </a:prstGeom>
          <a:solidFill>
            <a:srgbClr val="F9A9F3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>
                <a:ln w="19050" cap="rnd">
                  <a:solidFill>
                    <a:schemeClr val="bg1"/>
                  </a:solidFill>
                </a:ln>
                <a:solidFill>
                  <a:srgbClr val="BA06A0"/>
                </a:solidFill>
                <a:latin typeface="Noto Sans JP Black" panose="020B0200000000000000" pitchFamily="50" charset="-128"/>
                <a:ea typeface="Noto Sans JP Black" panose="020B0200000000000000" pitchFamily="50" charset="-128"/>
              </a:rPr>
              <a:t>2</a:t>
            </a:r>
            <a:r>
              <a:rPr kumimoji="1" lang="ja-JP" altLang="en-US" sz="3600" b="1" i="1" dirty="0">
                <a:ln w="19050" cap="rnd">
                  <a:solidFill>
                    <a:schemeClr val="bg1"/>
                  </a:solidFill>
                </a:ln>
                <a:solidFill>
                  <a:srgbClr val="BA06A0"/>
                </a:solidFill>
                <a:latin typeface="Noto Sans JP Black" panose="020B0200000000000000" pitchFamily="50" charset="-128"/>
                <a:ea typeface="Noto Sans JP Black" panose="020B0200000000000000" pitchFamily="50" charset="-128"/>
              </a:rPr>
              <a:t>月は土日の体験が無料！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06274" y="7243835"/>
            <a:ext cx="1519208" cy="423518"/>
          </a:xfrm>
          <a:prstGeom prst="rect">
            <a:avLst/>
          </a:prstGeom>
          <a:solidFill>
            <a:srgbClr val="F9A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通常クラス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体験予約はこちら </a:t>
            </a:r>
          </a:p>
        </p:txBody>
      </p:sp>
      <p:pic>
        <p:nvPicPr>
          <p:cNvPr id="6" name="図 5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ACA02BF7-91F4-89D7-8606-3621CC8B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8005" l="0" r="100000">
                        <a14:foregroundMark x1="13770" y1="35629" x2="13770" y2="35629"/>
                        <a14:foregroundMark x1="20571" y1="4572" x2="3023" y2="4572"/>
                        <a14:foregroundMark x1="36104" y1="8789" x2="35936" y2="18230"/>
                        <a14:foregroundMark x1="67254" y1="11936" x2="66331" y2="27494"/>
                        <a14:foregroundMark x1="7641" y1="35511" x2="93535" y2="23694"/>
                        <a14:foregroundMark x1="97649" y1="25653" x2="51721" y2="32363"/>
                        <a14:foregroundMark x1="20739" y1="34976" x2="3526" y2="35511"/>
                        <a14:foregroundMark x1="10411" y1="32601" x2="2099" y2="32898"/>
                        <a14:foregroundMark x1="50798" y1="35748" x2="43325" y2="37352"/>
                        <a14:foregroundMark x1="85810" y1="33670" x2="97649" y2="33551"/>
                        <a14:foregroundMark x1="68934" y1="35392" x2="68934" y2="35392"/>
                        <a14:foregroundMark x1="79513" y1="31948" x2="58942" y2="36045"/>
                        <a14:backgroundMark x1="4114" y1="28444" x2="4114" y2="28444"/>
                        <a14:backgroundMark x1="20235" y1="27494" x2="20235" y2="27494"/>
                        <a14:backgroundMark x1="19144" y1="27613" x2="19144" y2="27613"/>
                        <a14:backgroundMark x1="4702" y1="8492" x2="23762" y2="8492"/>
                        <a14:backgroundMark x1="26113" y1="1425" x2="26113" y2="1425"/>
                        <a14:backgroundMark x1="27036" y1="1306" x2="84131" y2="3682"/>
                        <a14:backgroundMark x1="88161" y1="4572" x2="90008" y2="12945"/>
                        <a14:backgroundMark x1="90932" y1="1841" x2="80017" y2="19656"/>
                        <a14:backgroundMark x1="3946" y1="28029" x2="3946" y2="28029"/>
                        <a14:backgroundMark x1="1511" y1="24347" x2="9824" y2="30107"/>
                        <a14:backgroundMark x1="93535" y1="30760" x2="87238" y2="31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106" r="77985" b="94333"/>
          <a:stretch/>
        </p:blipFill>
        <p:spPr>
          <a:xfrm>
            <a:off x="191170" y="68421"/>
            <a:ext cx="2122806" cy="555611"/>
          </a:xfrm>
          <a:prstGeom prst="rect">
            <a:avLst/>
          </a:prstGeom>
          <a:gradFill flip="none" rotWithShape="1">
            <a:gsLst>
              <a:gs pos="83000">
                <a:schemeClr val="accent2">
                  <a:lumMod val="40000"/>
                  <a:lumOff val="60000"/>
                </a:schemeClr>
              </a:gs>
              <a:gs pos="68000">
                <a:schemeClr val="bg1"/>
              </a:gs>
              <a:gs pos="30000">
                <a:schemeClr val="bg1"/>
              </a:gs>
              <a:gs pos="11000">
                <a:srgbClr val="FFFF00"/>
              </a:gs>
            </a:gsLst>
            <a:lin ang="8100000" scaled="1"/>
            <a:tileRect/>
          </a:gradFill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2574926-6D09-6753-B9F9-ED4D5C0A470F}"/>
              </a:ext>
            </a:extLst>
          </p:cNvPr>
          <p:cNvGrpSpPr/>
          <p:nvPr/>
        </p:nvGrpSpPr>
        <p:grpSpPr>
          <a:xfrm>
            <a:off x="-39953" y="3238633"/>
            <a:ext cx="6688822" cy="2804105"/>
            <a:chOff x="326325" y="2515790"/>
            <a:chExt cx="5735434" cy="2804105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8F864118-0347-1B1C-6FF8-664526231171}"/>
                </a:ext>
              </a:extLst>
            </p:cNvPr>
            <p:cNvGrpSpPr/>
            <p:nvPr/>
          </p:nvGrpSpPr>
          <p:grpSpPr>
            <a:xfrm>
              <a:off x="326325" y="2515790"/>
              <a:ext cx="5735434" cy="2804105"/>
              <a:chOff x="566742" y="3699328"/>
              <a:chExt cx="5735434" cy="2804105"/>
            </a:xfrm>
          </p:grpSpPr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BA1C155-DD2C-0627-B6E9-17D0687BD11A}"/>
                  </a:ext>
                </a:extLst>
              </p:cNvPr>
              <p:cNvSpPr txBox="1"/>
              <p:nvPr/>
            </p:nvSpPr>
            <p:spPr>
              <a:xfrm>
                <a:off x="966423" y="3699328"/>
                <a:ext cx="5335753" cy="600164"/>
              </a:xfrm>
              <a:prstGeom prst="rect">
                <a:avLst/>
              </a:prstGeom>
              <a:solidFill>
                <a:schemeClr val="bg1">
                  <a:alpha val="54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3300" b="1" dirty="0">
                    <a:solidFill>
                      <a:srgbClr val="002060"/>
                    </a:solidFill>
                  </a:rPr>
                  <a:t>【</a:t>
                </a:r>
                <a:r>
                  <a:rPr kumimoji="1" lang="ja-JP" altLang="en-US" sz="3300" b="1" dirty="0">
                    <a:solidFill>
                      <a:srgbClr val="002060"/>
                    </a:solidFill>
                  </a:rPr>
                  <a:t>テニス無料体験会</a:t>
                </a:r>
                <a:r>
                  <a:rPr kumimoji="1" lang="en-US" altLang="ja-JP" sz="3300" b="1" dirty="0">
                    <a:solidFill>
                      <a:srgbClr val="002060"/>
                    </a:solidFill>
                  </a:rPr>
                  <a:t>】</a:t>
                </a:r>
                <a:endParaRPr kumimoji="1" lang="ja-JP" altLang="en-US" sz="33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" name="テキスト ボックス 22">
                <a:extLst>
                  <a:ext uri="{FF2B5EF4-FFF2-40B4-BE49-F238E27FC236}">
                    <a16:creationId xmlns:a16="http://schemas.microsoft.com/office/drawing/2014/main" id="{03C558D0-04CF-7D84-FFFA-B5810785E4F1}"/>
                  </a:ext>
                </a:extLst>
              </p:cNvPr>
              <p:cNvSpPr txBox="1"/>
              <p:nvPr/>
            </p:nvSpPr>
            <p:spPr>
              <a:xfrm>
                <a:off x="957065" y="4364870"/>
                <a:ext cx="2417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ja-JP" sz="3200" b="1" dirty="0">
                    <a:solidFill>
                      <a:srgbClr val="FF0000"/>
                    </a:solidFill>
                    <a:latin typeface="+mn-ea"/>
                  </a:rPr>
                  <a:t>2/11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  <a:latin typeface="+mn-ea"/>
                  </a:rPr>
                  <a:t>(</a:t>
                </a:r>
                <a:r>
                  <a:rPr kumimoji="1" lang="ja-JP" altLang="en-US" sz="2400" b="1" dirty="0">
                    <a:solidFill>
                      <a:srgbClr val="FF0000"/>
                    </a:solidFill>
                    <a:latin typeface="+mn-ea"/>
                  </a:rPr>
                  <a:t>水・祝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  <a:latin typeface="+mn-ea"/>
                  </a:rPr>
                  <a:t>)</a:t>
                </a:r>
                <a:r>
                  <a:rPr kumimoji="1" lang="ja-JP" altLang="en-US" sz="2400" b="1" dirty="0">
                    <a:solidFill>
                      <a:srgbClr val="FF0000"/>
                    </a:solidFill>
                    <a:latin typeface="+mn-ea"/>
                  </a:rPr>
                  <a:t>  </a:t>
                </a:r>
                <a:endParaRPr kumimoji="1" lang="en-US" altLang="ja-JP" sz="3200" b="1" dirty="0">
                  <a:latin typeface="+mn-ea"/>
                </a:endParaRPr>
              </a:p>
            </p:txBody>
          </p:sp>
          <p:sp>
            <p:nvSpPr>
              <p:cNvPr id="8" name="テキスト ボックス 22">
                <a:extLst>
                  <a:ext uri="{FF2B5EF4-FFF2-40B4-BE49-F238E27FC236}">
                    <a16:creationId xmlns:a16="http://schemas.microsoft.com/office/drawing/2014/main" id="{915AA130-D178-84FE-E8FE-AEC5AEBD3213}"/>
                  </a:ext>
                </a:extLst>
              </p:cNvPr>
              <p:cNvSpPr txBox="1"/>
              <p:nvPr/>
            </p:nvSpPr>
            <p:spPr>
              <a:xfrm>
                <a:off x="566742" y="6134101"/>
                <a:ext cx="3106296" cy="369332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ja-JP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《</a:t>
                </a:r>
                <a:r>
                  <a:rPr kumimoji="1" lang="ja-JP" altLang="en-US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初級～初中級者</a:t>
                </a:r>
                <a:r>
                  <a:rPr kumimoji="1" lang="en-US" altLang="ja-JP" b="1" dirty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》</a:t>
                </a:r>
              </a:p>
            </p:txBody>
          </p:sp>
        </p:grpSp>
        <p:sp>
          <p:nvSpPr>
            <p:cNvPr id="10" name="テキスト ボックス 22">
              <a:extLst>
                <a:ext uri="{FF2B5EF4-FFF2-40B4-BE49-F238E27FC236}">
                  <a16:creationId xmlns:a16="http://schemas.microsoft.com/office/drawing/2014/main" id="{C96D8BD4-310A-614B-BEC4-430DD0B76702}"/>
                </a:ext>
              </a:extLst>
            </p:cNvPr>
            <p:cNvSpPr txBox="1"/>
            <p:nvPr/>
          </p:nvSpPr>
          <p:spPr>
            <a:xfrm>
              <a:off x="851421" y="4083780"/>
              <a:ext cx="2045522" cy="369332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b="1" dirty="0">
                  <a:latin typeface="+mn-ea"/>
                </a:rPr>
                <a:t>《</a:t>
              </a:r>
              <a:r>
                <a:rPr kumimoji="1" lang="ja-JP" altLang="en-US" b="1" dirty="0">
                  <a:latin typeface="+mn-ea"/>
                </a:rPr>
                <a:t>中級者以上</a:t>
              </a:r>
              <a:r>
                <a:rPr kumimoji="1" lang="en-US" altLang="ja-JP" b="1" dirty="0">
                  <a:latin typeface="+mn-ea"/>
                </a:rPr>
                <a:t>》</a:t>
              </a: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79734FB-3114-C8BE-4A52-F3C0841839BA}"/>
              </a:ext>
            </a:extLst>
          </p:cNvPr>
          <p:cNvSpPr/>
          <p:nvPr/>
        </p:nvSpPr>
        <p:spPr>
          <a:xfrm>
            <a:off x="2533260" y="7237940"/>
            <a:ext cx="1429397" cy="447300"/>
          </a:xfrm>
          <a:prstGeom prst="rect">
            <a:avLst/>
          </a:prstGeom>
          <a:solidFill>
            <a:srgbClr val="FFFF0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体験会</a:t>
            </a:r>
            <a:endParaRPr kumimoji="1" lang="en-US" altLang="ja-JP" sz="1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ご予約はこちら 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883CF8A3-3B8B-F54D-DB18-FD216AA618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457" t="37637" r="68997" b="48579"/>
          <a:stretch/>
        </p:blipFill>
        <p:spPr>
          <a:xfrm>
            <a:off x="670387" y="7831730"/>
            <a:ext cx="1098270" cy="1148376"/>
          </a:xfrm>
          <a:prstGeom prst="rect">
            <a:avLst/>
          </a:prstGeom>
          <a:ln w="34925">
            <a:solidFill>
              <a:srgbClr val="FA38DE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083C773-DD40-A838-C951-9C792DF3A3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91" t="37138" r="70353" b="40855"/>
          <a:stretch/>
        </p:blipFill>
        <p:spPr>
          <a:xfrm>
            <a:off x="4542725" y="7275671"/>
            <a:ext cx="2160574" cy="1512128"/>
          </a:xfrm>
          <a:prstGeom prst="rect">
            <a:avLst/>
          </a:prstGeom>
          <a:ln w="57150" cmpd="thickThin">
            <a:solidFill>
              <a:schemeClr val="tx1"/>
            </a:solidFill>
          </a:ln>
        </p:spPr>
      </p:pic>
      <p:sp>
        <p:nvSpPr>
          <p:cNvPr id="11" name="テキスト ボックス 22">
            <a:extLst>
              <a:ext uri="{FF2B5EF4-FFF2-40B4-BE49-F238E27FC236}">
                <a16:creationId xmlns:a16="http://schemas.microsoft.com/office/drawing/2014/main" id="{4000E8DB-C99B-4357-15DD-B23783818A7C}"/>
              </a:ext>
            </a:extLst>
          </p:cNvPr>
          <p:cNvSpPr txBox="1"/>
          <p:nvPr/>
        </p:nvSpPr>
        <p:spPr>
          <a:xfrm>
            <a:off x="3468630" y="3932423"/>
            <a:ext cx="323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3200" b="1" dirty="0">
                <a:solidFill>
                  <a:srgbClr val="FF0000"/>
                </a:solidFill>
                <a:latin typeface="+mn-ea"/>
              </a:rPr>
              <a:t>2/23</a:t>
            </a:r>
            <a:r>
              <a:rPr kumimoji="1" lang="en-US" altLang="ja-JP" sz="2400" b="1" dirty="0">
                <a:solidFill>
                  <a:srgbClr val="FF0000"/>
                </a:solidFill>
                <a:latin typeface="+mn-ea"/>
              </a:rPr>
              <a:t>(</a:t>
            </a:r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月・祝</a:t>
            </a:r>
            <a:r>
              <a:rPr kumimoji="1" lang="en-US" altLang="ja-JP" sz="2400" b="1" dirty="0">
                <a:solidFill>
                  <a:srgbClr val="FF0000"/>
                </a:solidFill>
                <a:latin typeface="+mn-ea"/>
              </a:rPr>
              <a:t>)</a:t>
            </a:r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 </a:t>
            </a:r>
            <a:endParaRPr kumimoji="1" lang="en-US" altLang="ja-JP" sz="3200" b="1" dirty="0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44D472-D6F0-AE77-59C3-5BB1401A6319}"/>
              </a:ext>
            </a:extLst>
          </p:cNvPr>
          <p:cNvSpPr txBox="1"/>
          <p:nvPr/>
        </p:nvSpPr>
        <p:spPr>
          <a:xfrm>
            <a:off x="84607" y="5201219"/>
            <a:ext cx="349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1">
                    <a:lumMod val="50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12:30</a:t>
            </a:r>
            <a:r>
              <a:rPr kumimoji="1" lang="ja-JP" altLang="en-US" sz="2800" b="1" dirty="0">
                <a:solidFill>
                  <a:schemeClr val="accent1">
                    <a:lumMod val="50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800" b="1" dirty="0">
                <a:solidFill>
                  <a:schemeClr val="accent1">
                    <a:lumMod val="50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13:30</a:t>
            </a:r>
            <a:endParaRPr kumimoji="1" lang="ja-JP" altLang="en-US" sz="2800" b="1" dirty="0">
              <a:solidFill>
                <a:schemeClr val="accent1">
                  <a:lumMod val="50000"/>
                </a:schemeClr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B69A0B-977B-7369-AEF8-C5AEAEEEF9EF}"/>
              </a:ext>
            </a:extLst>
          </p:cNvPr>
          <p:cNvSpPr txBox="1"/>
          <p:nvPr/>
        </p:nvSpPr>
        <p:spPr>
          <a:xfrm>
            <a:off x="77729" y="6037378"/>
            <a:ext cx="349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13:30</a:t>
            </a:r>
            <a:r>
              <a:rPr kumimoji="1" lang="ja-JP" altLang="en-US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14:30</a:t>
            </a:r>
            <a:endParaRPr kumimoji="1" lang="ja-JP" altLang="en-US" sz="28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5" name="テキスト ボックス 22">
            <a:extLst>
              <a:ext uri="{FF2B5EF4-FFF2-40B4-BE49-F238E27FC236}">
                <a16:creationId xmlns:a16="http://schemas.microsoft.com/office/drawing/2014/main" id="{C1D6AEFD-F517-B37C-E787-6BBA7F5015EA}"/>
              </a:ext>
            </a:extLst>
          </p:cNvPr>
          <p:cNvSpPr txBox="1"/>
          <p:nvPr/>
        </p:nvSpPr>
        <p:spPr>
          <a:xfrm>
            <a:off x="588123" y="6471129"/>
            <a:ext cx="2385544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>
                <a:latin typeface="+mn-ea"/>
              </a:rPr>
              <a:t>《</a:t>
            </a:r>
            <a:r>
              <a:rPr kumimoji="1" lang="ja-JP" altLang="en-US" b="1" dirty="0">
                <a:latin typeface="+mn-ea"/>
              </a:rPr>
              <a:t>中級者以上</a:t>
            </a:r>
            <a:r>
              <a:rPr kumimoji="1" lang="en-US" altLang="ja-JP" b="1" dirty="0">
                <a:latin typeface="+mn-ea"/>
              </a:rPr>
              <a:t>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D4F7B93-8371-318C-D83A-CC10713900D8}"/>
              </a:ext>
            </a:extLst>
          </p:cNvPr>
          <p:cNvSpPr txBox="1"/>
          <p:nvPr/>
        </p:nvSpPr>
        <p:spPr>
          <a:xfrm>
            <a:off x="3238946" y="5199193"/>
            <a:ext cx="349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12:30</a:t>
            </a:r>
            <a:r>
              <a:rPr kumimoji="1" lang="ja-JP" altLang="en-US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8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13:30</a:t>
            </a:r>
            <a:endParaRPr kumimoji="1" lang="ja-JP" altLang="en-US" sz="28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F17BB38-4C95-4FC3-E017-22A623D99B81}"/>
              </a:ext>
            </a:extLst>
          </p:cNvPr>
          <p:cNvSpPr txBox="1"/>
          <p:nvPr/>
        </p:nvSpPr>
        <p:spPr>
          <a:xfrm>
            <a:off x="3232071" y="6065073"/>
            <a:ext cx="349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1">
                    <a:lumMod val="50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13:30</a:t>
            </a:r>
            <a:r>
              <a:rPr kumimoji="1" lang="ja-JP" altLang="en-US" sz="2800" b="1" dirty="0">
                <a:solidFill>
                  <a:schemeClr val="accent1">
                    <a:lumMod val="50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800" b="1" dirty="0">
                <a:solidFill>
                  <a:schemeClr val="accent1">
                    <a:lumMod val="50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14:30</a:t>
            </a:r>
            <a:endParaRPr kumimoji="1" lang="ja-JP" altLang="en-US" sz="2800" b="1" dirty="0">
              <a:solidFill>
                <a:schemeClr val="accent1">
                  <a:lumMod val="50000"/>
                </a:schemeClr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B4261E2-4EC6-E1EC-CCE6-3F1F5B5E7585}"/>
              </a:ext>
            </a:extLst>
          </p:cNvPr>
          <p:cNvSpPr txBox="1"/>
          <p:nvPr/>
        </p:nvSpPr>
        <p:spPr>
          <a:xfrm>
            <a:off x="3813905" y="6513112"/>
            <a:ext cx="2385544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《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初級～初中級者</a:t>
            </a:r>
            <a:r>
              <a:rPr kumimoji="1" lang="en-US" altLang="ja-JP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A5E8F7A-494F-1775-0AE5-8872E497A156}"/>
              </a:ext>
            </a:extLst>
          </p:cNvPr>
          <p:cNvSpPr txBox="1"/>
          <p:nvPr/>
        </p:nvSpPr>
        <p:spPr>
          <a:xfrm>
            <a:off x="3236265" y="4388981"/>
            <a:ext cx="349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1">
                    <a:lumMod val="50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11:00</a:t>
            </a:r>
            <a:r>
              <a:rPr kumimoji="1" lang="ja-JP" altLang="en-US" sz="2800" b="1" dirty="0">
                <a:solidFill>
                  <a:schemeClr val="accent1">
                    <a:lumMod val="50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～</a:t>
            </a:r>
            <a:r>
              <a:rPr kumimoji="1" lang="en-US" altLang="ja-JP" sz="2800" b="1" dirty="0">
                <a:solidFill>
                  <a:schemeClr val="accent1">
                    <a:lumMod val="50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12:00</a:t>
            </a:r>
            <a:endParaRPr kumimoji="1" lang="ja-JP" altLang="en-US" sz="2800" b="1" dirty="0">
              <a:solidFill>
                <a:schemeClr val="accent1">
                  <a:lumMod val="50000"/>
                </a:schemeClr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6632AD0-9B60-6EC5-3DEC-6C44585B6878}"/>
              </a:ext>
            </a:extLst>
          </p:cNvPr>
          <p:cNvSpPr txBox="1"/>
          <p:nvPr/>
        </p:nvSpPr>
        <p:spPr>
          <a:xfrm>
            <a:off x="3750718" y="5684508"/>
            <a:ext cx="2385544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>
                <a:latin typeface="+mn-ea"/>
              </a:rPr>
              <a:t>《</a:t>
            </a:r>
            <a:r>
              <a:rPr kumimoji="1" lang="ja-JP" altLang="en-US" b="1" dirty="0">
                <a:latin typeface="+mn-ea"/>
              </a:rPr>
              <a:t>中級者以上</a:t>
            </a:r>
            <a:r>
              <a:rPr kumimoji="1" lang="en-US" altLang="ja-JP" b="1" dirty="0">
                <a:latin typeface="+mn-ea"/>
              </a:rPr>
              <a:t>》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B54891D-0E3D-59B5-B43B-3EE845B9A62A}"/>
              </a:ext>
            </a:extLst>
          </p:cNvPr>
          <p:cNvSpPr txBox="1"/>
          <p:nvPr/>
        </p:nvSpPr>
        <p:spPr>
          <a:xfrm>
            <a:off x="3755343" y="4806226"/>
            <a:ext cx="2385544" cy="36933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《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初級～初中級者</a:t>
            </a:r>
            <a:r>
              <a:rPr kumimoji="1" lang="en-US" altLang="ja-JP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》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E086402B-F5B0-E5F2-CA5D-07489D0F1E57}"/>
              </a:ext>
            </a:extLst>
          </p:cNvPr>
          <p:cNvSpPr/>
          <p:nvPr/>
        </p:nvSpPr>
        <p:spPr>
          <a:xfrm>
            <a:off x="628764" y="3856799"/>
            <a:ext cx="2400439" cy="2970862"/>
          </a:xfrm>
          <a:prstGeom prst="roundRect">
            <a:avLst>
              <a:gd name="adj" fmla="val 7808"/>
            </a:avLst>
          </a:prstGeom>
          <a:noFill/>
          <a:ln w="28575">
            <a:solidFill>
              <a:srgbClr val="F70D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655DB52-39F5-17E5-9F68-FEA2D1B92209}"/>
              </a:ext>
            </a:extLst>
          </p:cNvPr>
          <p:cNvSpPr/>
          <p:nvPr/>
        </p:nvSpPr>
        <p:spPr>
          <a:xfrm>
            <a:off x="3752954" y="3852542"/>
            <a:ext cx="2455940" cy="2970862"/>
          </a:xfrm>
          <a:prstGeom prst="roundRect">
            <a:avLst>
              <a:gd name="adj" fmla="val 7808"/>
            </a:avLst>
          </a:prstGeom>
          <a:noFill/>
          <a:ln w="28575">
            <a:solidFill>
              <a:srgbClr val="F70D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D8C0D06-B6F0-0135-9294-BCBA383FE2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32" y="7809401"/>
            <a:ext cx="1139718" cy="1139718"/>
          </a:xfrm>
          <a:prstGeom prst="rect">
            <a:avLst/>
          </a:prstGeom>
          <a:ln w="53975">
            <a:solidFill>
              <a:srgbClr val="FFC000"/>
            </a:solidFill>
          </a:ln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63694F8-7BD0-41E1-3092-D84B95A391F0}"/>
              </a:ext>
            </a:extLst>
          </p:cNvPr>
          <p:cNvSpPr/>
          <p:nvPr/>
        </p:nvSpPr>
        <p:spPr>
          <a:xfrm>
            <a:off x="4520901" y="9669636"/>
            <a:ext cx="2182804" cy="62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E10DCE8-B31C-D7AC-5BF4-9D55E577F5D5}"/>
              </a:ext>
            </a:extLst>
          </p:cNvPr>
          <p:cNvSpPr txBox="1"/>
          <p:nvPr/>
        </p:nvSpPr>
        <p:spPr>
          <a:xfrm>
            <a:off x="666305" y="6859384"/>
            <a:ext cx="5853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/>
              <a:t>※</a:t>
            </a:r>
            <a:r>
              <a:rPr kumimoji="1" lang="ja-JP" altLang="en-US" sz="1600" b="1" dirty="0"/>
              <a:t>その他日程も体験料</a:t>
            </a:r>
            <a:r>
              <a:rPr kumimoji="1" lang="en-US" altLang="ja-JP" sz="1600" b="1" dirty="0"/>
              <a:t>1,100</a:t>
            </a:r>
            <a:r>
              <a:rPr kumimoji="1" lang="ja-JP" altLang="en-US" sz="1600" b="1" dirty="0"/>
              <a:t>円</a:t>
            </a:r>
            <a:r>
              <a:rPr kumimoji="1" lang="ja-JP" altLang="en-US" sz="1100" b="1" dirty="0"/>
              <a:t>（税込）</a:t>
            </a:r>
            <a:r>
              <a:rPr kumimoji="1" lang="ja-JP" altLang="en-US" sz="1600" b="1" dirty="0"/>
              <a:t>でご体験いただけます。</a:t>
            </a:r>
          </a:p>
        </p:txBody>
      </p:sp>
    </p:spTree>
    <p:extLst>
      <p:ext uri="{BB962C8B-B14F-4D97-AF65-F5344CB8AC3E}">
        <p14:creationId xmlns:p14="http://schemas.microsoft.com/office/powerpoint/2010/main" val="91073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176</Words>
  <Application>Microsoft Office PowerPoint</Application>
  <PresentationFormat>A4 210 x 297 mm</PresentationFormat>
  <Paragraphs>39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HG明朝E</vt:lpstr>
      <vt:lpstr>Noto Sans JP Black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森村直樹</dc:creator>
  <cp:lastModifiedBy>花渕　雅揮</cp:lastModifiedBy>
  <cp:revision>342</cp:revision>
  <cp:lastPrinted>2026-01-27T06:21:12Z</cp:lastPrinted>
  <dcterms:created xsi:type="dcterms:W3CDTF">2021-05-31T06:47:38Z</dcterms:created>
  <dcterms:modified xsi:type="dcterms:W3CDTF">2026-01-27T06:21:20Z</dcterms:modified>
</cp:coreProperties>
</file>