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0691813" cy="14760575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86B0"/>
    <a:srgbClr val="C4E6E7"/>
    <a:srgbClr val="D3E3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>
        <p:scale>
          <a:sx n="66" d="100"/>
          <a:sy n="66" d="100"/>
        </p:scale>
        <p:origin x="79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F817F-9902-493F-90C1-2222CF87A4C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5252A-4DB3-4AE0-90C0-33F1EF123E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588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74014-343C-4405-BA73-0C7BE195379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62175" y="1233488"/>
            <a:ext cx="24114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BABFC-C0CF-435E-A135-723CC3C8A0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32115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15678"/>
            <a:ext cx="9088041" cy="5138867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752720"/>
            <a:ext cx="8018860" cy="3563721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8473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1275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785864"/>
            <a:ext cx="2305422" cy="1250890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785864"/>
            <a:ext cx="6782619" cy="1250890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60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8344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679898"/>
            <a:ext cx="9221689" cy="6139988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9877972"/>
            <a:ext cx="9221689" cy="3228875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733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3929320"/>
            <a:ext cx="4544021" cy="936544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3929320"/>
            <a:ext cx="4544021" cy="936544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6262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785867"/>
            <a:ext cx="9221689" cy="285302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618392"/>
            <a:ext cx="4523137" cy="1773318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391710"/>
            <a:ext cx="4523137" cy="793039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618392"/>
            <a:ext cx="4545413" cy="1773318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391710"/>
            <a:ext cx="4545413" cy="793039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7158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981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1915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984038"/>
            <a:ext cx="3448388" cy="3444134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25253"/>
            <a:ext cx="5412730" cy="10489575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428173"/>
            <a:ext cx="3448388" cy="8203737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1236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984038"/>
            <a:ext cx="3448388" cy="3444134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25253"/>
            <a:ext cx="5412730" cy="10489575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428173"/>
            <a:ext cx="3448388" cy="8203737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4951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785867"/>
            <a:ext cx="9221689" cy="285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3929320"/>
            <a:ext cx="9221689" cy="9365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3680869"/>
            <a:ext cx="2405658" cy="7858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2BC30-95A6-4A64-A4A3-1E420B433B9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3680869"/>
            <a:ext cx="3608487" cy="7858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3680869"/>
            <a:ext cx="2405658" cy="7858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14B8F-46ED-47C7-8CC4-0BF08A2719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60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6F0FF427-268C-1689-8374-4203FEDBB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1"/>
            <a:ext cx="10691814" cy="14760576"/>
          </a:xfrm>
          <a:prstGeom prst="rect">
            <a:avLst/>
          </a:prstGeom>
        </p:spPr>
      </p:pic>
      <p:sp>
        <p:nvSpPr>
          <p:cNvPr id="36" name="矢印: 山形 35">
            <a:extLst>
              <a:ext uri="{FF2B5EF4-FFF2-40B4-BE49-F238E27FC236}">
                <a16:creationId xmlns:a16="http://schemas.microsoft.com/office/drawing/2014/main" id="{DAF1EA3B-FD74-C13F-F062-4E81C87C12E1}"/>
              </a:ext>
            </a:extLst>
          </p:cNvPr>
          <p:cNvSpPr/>
          <p:nvPr/>
        </p:nvSpPr>
        <p:spPr>
          <a:xfrm rot="5400000">
            <a:off x="4576226" y="72405"/>
            <a:ext cx="1484485" cy="10670596"/>
          </a:xfrm>
          <a:prstGeom prst="chevron">
            <a:avLst>
              <a:gd name="adj" fmla="val 8652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4" name="矢印: 山形 33">
            <a:extLst>
              <a:ext uri="{FF2B5EF4-FFF2-40B4-BE49-F238E27FC236}">
                <a16:creationId xmlns:a16="http://schemas.microsoft.com/office/drawing/2014/main" id="{C5002E20-01CF-7606-3DE8-84644715271E}"/>
              </a:ext>
            </a:extLst>
          </p:cNvPr>
          <p:cNvSpPr/>
          <p:nvPr/>
        </p:nvSpPr>
        <p:spPr>
          <a:xfrm rot="5400000">
            <a:off x="4093170" y="-840445"/>
            <a:ext cx="2430472" cy="10670596"/>
          </a:xfrm>
          <a:prstGeom prst="chevr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97EA37AA-4DD3-E7FA-AA75-5E09AA0DC8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263" b="86747" l="30119" r="70313">
                        <a14:foregroundMark x1="32381" y1="30828" x2="37716" y2="33818"/>
                        <a14:foregroundMark x1="32597" y1="29333" x2="35938" y2="25818"/>
                        <a14:foregroundMark x1="35237" y1="25455" x2="36369" y2="23636"/>
                        <a14:foregroundMark x1="38147" y1="22626" x2="41703" y2="23636"/>
                        <a14:foregroundMark x1="42403" y1="22626" x2="43481" y2="24323"/>
                        <a14:foregroundMark x1="56196" y1="23475" x2="61099" y2="22303"/>
                        <a14:foregroundMark x1="62177" y1="24121" x2="67080" y2="29131"/>
                        <a14:foregroundMark x1="44397" y1="23475" x2="44397" y2="23475"/>
                        <a14:foregroundMark x1="44181" y1="25455" x2="44181" y2="25455"/>
                        <a14:foregroundMark x1="44397" y1="25657" x2="44397" y2="25657"/>
                        <a14:foregroundMark x1="45259" y1="23960" x2="45259" y2="23960"/>
                        <a14:foregroundMark x1="55280" y1="23475" x2="55280" y2="23475"/>
                        <a14:foregroundMark x1="53933" y1="23313" x2="53933" y2="23313"/>
                        <a14:foregroundMark x1="53718" y1="23475" x2="53718" y2="23475"/>
                        <a14:foregroundMark x1="39063" y1="65899" x2="41487" y2="71394"/>
                        <a14:foregroundMark x1="41487" y1="71394" x2="41487" y2="71394"/>
                        <a14:foregroundMark x1="40140" y1="70707" x2="42134" y2="75919"/>
                        <a14:foregroundMark x1="42134" y1="75919" x2="42134" y2="76081"/>
                        <a14:foregroundMark x1="44828" y1="80404" x2="45959" y2="86747"/>
                        <a14:foregroundMark x1="43912" y1="78424" x2="44612" y2="80566"/>
                        <a14:foregroundMark x1="53287" y1="81091" x2="52155" y2="78061"/>
                        <a14:foregroundMark x1="36907" y1="64364" x2="42942" y2="78828"/>
                        <a14:foregroundMark x1="43427" y1="78990" x2="44127" y2="81091"/>
                        <a14:backgroundMark x1="29472" y1="28646" x2="32489" y2="25657"/>
                        <a14:backgroundMark x1="42726" y1="21657" x2="42726" y2="21657"/>
                        <a14:backgroundMark x1="45313" y1="24970" x2="45313" y2="24970"/>
                        <a14:backgroundMark x1="41810" y1="25495" x2="41810" y2="25495"/>
                        <a14:backgroundMark x1="59914" y1="24081" x2="59914" y2="24081"/>
                        <a14:backgroundMark x1="46013" y1="77253" x2="46013" y2="77253"/>
                        <a14:backgroundMark x1="45744" y1="77051" x2="45744" y2="77051"/>
                        <a14:backgroundMark x1="68534" y1="34222" x2="69235" y2="33172"/>
                        <a14:backgroundMark x1="68750" y1="33333" x2="68750" y2="33333"/>
                        <a14:backgroundMark x1="69235" y1="27394" x2="69235" y2="27394"/>
                        <a14:backgroundMark x1="66918" y1="35758" x2="66918" y2="35758"/>
                        <a14:backgroundMark x1="68966" y1="33172" x2="68966" y2="33172"/>
                        <a14:backgroundMark x1="68750" y1="32970" x2="68750" y2="32970"/>
                        <a14:backgroundMark x1="30657" y1="27394" x2="30657" y2="27394"/>
                        <a14:backgroundMark x1="32489" y1="25657" x2="32489" y2="25657"/>
                        <a14:backgroundMark x1="42726" y1="21818" x2="42726" y2="21818"/>
                        <a14:backgroundMark x1="35506" y1="35232" x2="35506" y2="35232"/>
                      </a14:backgroundRemoval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08" t="16932" r="24624" b="11971"/>
          <a:stretch/>
        </p:blipFill>
        <p:spPr>
          <a:xfrm>
            <a:off x="7993893" y="-156849"/>
            <a:ext cx="2907146" cy="5493282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4BDE5E25-949A-7450-294F-0713711557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51" b="96774" l="25622" r="76866">
                        <a14:foregroundMark x1="27944" y1="30158" x2="45688" y2="21980"/>
                        <a14:foregroundMark x1="45688" y1="21980" x2="48176" y2="21305"/>
                        <a14:foregroundMark x1="25622" y1="37959" x2="38391" y2="35109"/>
                        <a14:foregroundMark x1="34909" y1="31058" x2="35075" y2="26857"/>
                        <a14:foregroundMark x1="41211" y1="27457" x2="49668" y2="25656"/>
                        <a14:foregroundMark x1="51658" y1="28657" x2="68408" y2="27007"/>
                        <a14:foregroundMark x1="55473" y1="30308" x2="63599" y2="34209"/>
                        <a14:foregroundMark x1="65589" y1="38560" x2="76368" y2="42761"/>
                        <a14:foregroundMark x1="75705" y1="38110" x2="74129" y2="25806"/>
                        <a14:foregroundMark x1="74129" y1="25806" x2="73715" y2="25206"/>
                        <a14:foregroundMark x1="60448" y1="22506" x2="66086" y2="22956"/>
                        <a14:foregroundMark x1="64096" y1="6002" x2="64594" y2="19355"/>
                        <a14:foregroundMark x1="64594" y1="19355" x2="64428" y2="20105"/>
                        <a14:foregroundMark x1="69900" y1="5551" x2="71227" y2="10803"/>
                        <a14:foregroundMark x1="60779" y1="4801" x2="63930" y2="3901"/>
                        <a14:foregroundMark x1="40713" y1="19055" x2="48010" y2="4876"/>
                        <a14:foregroundMark x1="48010" y1="4876" x2="48010" y2="4651"/>
                        <a14:foregroundMark x1="28773" y1="91523" x2="28773" y2="88672"/>
                        <a14:foregroundMark x1="35406" y1="75169" x2="41874" y2="77044"/>
                        <a14:foregroundMark x1="41874" y1="77044" x2="42206" y2="77269"/>
                        <a14:foregroundMark x1="34577" y1="75619" x2="36567" y2="76369"/>
                        <a14:foregroundMark x1="40381" y1="77869" x2="42206" y2="79070"/>
                        <a14:foregroundMark x1="48839" y1="82371" x2="56633" y2="79220"/>
                        <a14:foregroundMark x1="55804" y1="77269" x2="55970" y2="68117"/>
                        <a14:foregroundMark x1="55970" y1="68117" x2="55970" y2="68117"/>
                        <a14:foregroundMark x1="64760" y1="74719" x2="63433" y2="86272"/>
                        <a14:foregroundMark x1="60779" y1="96474" x2="62769" y2="88072"/>
                        <a14:foregroundMark x1="64262" y1="92723" x2="64262" y2="90173"/>
                        <a14:foregroundMark x1="58955" y1="91973" x2="59950" y2="89722"/>
                        <a14:foregroundMark x1="58955" y1="95724" x2="58955" y2="93773"/>
                        <a14:foregroundMark x1="61609" y1="96924" x2="62769" y2="95424"/>
                        <a14:foregroundMark x1="64760" y1="93023" x2="64262" y2="91073"/>
                        <a14:foregroundMark x1="42869" y1="78920" x2="43864" y2="78770"/>
                        <a14:foregroundMark x1="55970" y1="80870" x2="58458" y2="80120"/>
                        <a14:foregroundMark x1="58955" y1="80420" x2="58955" y2="79520"/>
                        <a14:foregroundMark x1="59453" y1="79520" x2="58292" y2="78620"/>
                        <a14:foregroundMark x1="33914" y1="75019" x2="35406" y2="74719"/>
                        <a14:foregroundMark x1="33748" y1="74719" x2="34743" y2="74119"/>
                        <a14:foregroundMark x1="59287" y1="78770" x2="59287" y2="78770"/>
                        <a14:foregroundMark x1="75373" y1="24606" x2="76866" y2="25806"/>
                        <a14:foregroundMark x1="63267" y1="3451" x2="65920" y2="4201"/>
                        <a14:foregroundMark x1="65589" y1="3901" x2="67579" y2="4651"/>
                        <a14:foregroundMark x1="65589" y1="3451" x2="67745" y2="4351"/>
                        <a14:foregroundMark x1="67081" y1="4051" x2="69071" y2="5401"/>
                        <a14:foregroundMark x1="70896" y1="7652" x2="72056" y2="9002"/>
                        <a14:foregroundMark x1="71891" y1="9752" x2="71061" y2="13803"/>
                        <a14:foregroundMark x1="72388" y1="11853" x2="71559" y2="13053"/>
                        <a14:backgroundMark x1="38226" y1="13203" x2="38226" y2="11253"/>
                        <a14:backgroundMark x1="38889" y1="12753" x2="38889" y2="9152"/>
                        <a14:backgroundMark x1="53980" y1="13953" x2="56302" y2="4801"/>
                        <a14:backgroundMark x1="55638" y1="8252" x2="58458" y2="2701"/>
                        <a14:backgroundMark x1="58458" y1="2701" x2="58458" y2="2701"/>
                        <a14:backgroundMark x1="71559" y1="3301" x2="75041" y2="5551"/>
                        <a14:backgroundMark x1="74212" y1="6602" x2="74378" y2="11553"/>
                        <a14:backgroundMark x1="56799" y1="14554" x2="56136" y2="12453"/>
                        <a14:backgroundMark x1="59453" y1="5401" x2="61277" y2="3451"/>
                        <a14:backgroundMark x1="69735" y1="18605" x2="70232" y2="17704"/>
                        <a14:backgroundMark x1="69071" y1="19505" x2="69071" y2="19505"/>
                        <a14:backgroundMark x1="72388" y1="15154" x2="72950" y2="13756"/>
                        <a14:backgroundMark x1="73383" y1="10803" x2="73549" y2="9602"/>
                        <a14:backgroundMark x1="70564" y1="16954" x2="70564" y2="16954"/>
                        <a14:backgroundMark x1="71227" y1="15304" x2="71227" y2="15304"/>
                      </a14:backgroundRemoval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68" r="19907"/>
          <a:stretch/>
        </p:blipFill>
        <p:spPr>
          <a:xfrm>
            <a:off x="-93532" y="42016"/>
            <a:ext cx="2907146" cy="539825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954285" y="5565065"/>
            <a:ext cx="9088041" cy="14844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06920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1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dirty="0">
              <a:ln>
                <a:solidFill>
                  <a:srgbClr val="EA86B0"/>
                </a:solidFill>
              </a:ln>
              <a:solidFill>
                <a:srgbClr val="EA86B0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3268030-7E85-8A15-33D1-84DB1563D7A1}"/>
              </a:ext>
            </a:extLst>
          </p:cNvPr>
          <p:cNvSpPr/>
          <p:nvPr/>
        </p:nvSpPr>
        <p:spPr>
          <a:xfrm>
            <a:off x="235450" y="10096852"/>
            <a:ext cx="7637794" cy="379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【</a:t>
            </a:r>
            <a:r>
              <a:rPr kumimoji="1" lang="ja-JP" altLang="en-US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お申込み</a:t>
            </a:r>
            <a:r>
              <a: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】</a:t>
            </a:r>
          </a:p>
          <a:p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■予約開始：</a:t>
            </a:r>
            <a:r>
              <a:rPr kumimoji="1" lang="en-US" altLang="ja-JP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8</a:t>
            </a:r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月</a:t>
            </a:r>
            <a:r>
              <a:rPr kumimoji="1" lang="en-US" altLang="ja-JP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16</a:t>
            </a:r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日（日）</a:t>
            </a:r>
            <a:r>
              <a:rPr kumimoji="1" lang="en-US" altLang="ja-JP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11:00</a:t>
            </a:r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～</a:t>
            </a:r>
            <a:endParaRPr kumimoji="1" lang="en-US" altLang="ja-JP" sz="20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■予約方法：右記二次元コードよりお入りください</a:t>
            </a:r>
            <a:endParaRPr kumimoji="1" lang="en-US" altLang="ja-JP" sz="20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■キャンセルについて</a:t>
            </a:r>
            <a:endParaRPr kumimoji="1" lang="en-US" altLang="ja-JP" sz="20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⇒「イベント受付完了メール」より受付</a:t>
            </a:r>
            <a:endParaRPr kumimoji="1" lang="en-US" altLang="ja-JP" sz="20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en-US" altLang="ja-JP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※</a:t>
            </a:r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レッスン開始前日までキャンセル受付可能</a:t>
            </a:r>
            <a:endParaRPr kumimoji="1" lang="en-US" altLang="ja-JP" sz="20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en-US" altLang="ja-JP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※</a:t>
            </a:r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キャンセル手数料</a:t>
            </a:r>
            <a:r>
              <a:rPr kumimoji="1" lang="en-US" altLang="ja-JP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550</a:t>
            </a:r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円</a:t>
            </a:r>
            <a:r>
              <a:rPr kumimoji="1" lang="en-US" altLang="ja-JP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(</a:t>
            </a:r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税込</a:t>
            </a:r>
            <a:r>
              <a:rPr kumimoji="1" lang="en-US" altLang="ja-JP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)</a:t>
            </a:r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 の差額分を</a:t>
            </a:r>
            <a:endParaRPr kumimoji="1" lang="en-US" altLang="ja-JP" sz="20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　ご返金致します。</a:t>
            </a:r>
            <a:endParaRPr kumimoji="1" lang="en-US" altLang="ja-JP" sz="20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■対象：メガロス市ヶ尾店全会員種別、法人会員</a:t>
            </a:r>
            <a:endParaRPr kumimoji="1" lang="en-US" altLang="ja-JP" sz="20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　　　　メガロスゴールド、プラチナ会員</a:t>
            </a:r>
            <a:endParaRPr kumimoji="1" lang="en-US" altLang="ja-JP" sz="20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　　　　</a:t>
            </a:r>
            <a:r>
              <a:rPr kumimoji="1" lang="en-US" altLang="ja-JP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※</a:t>
            </a:r>
            <a:r>
              <a:rPr kumimoji="1" lang="ja-JP" altLang="en-US" sz="20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全チケットでのご参加不可（法人チケットを含む）</a:t>
            </a:r>
            <a:endParaRPr kumimoji="1" lang="en-US" altLang="ja-JP" sz="20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665E23D-CED8-8687-F91B-B08A6F117A3F}"/>
              </a:ext>
            </a:extLst>
          </p:cNvPr>
          <p:cNvSpPr/>
          <p:nvPr/>
        </p:nvSpPr>
        <p:spPr>
          <a:xfrm>
            <a:off x="1641281" y="13920126"/>
            <a:ext cx="7334250" cy="831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kumimoji="1" lang="ja-JP" altLang="en-US" sz="3600" b="1" u="sng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</a:rPr>
              <a:t>皆さまのご参加をお待ちしております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49D66C3-116D-DC29-0C8B-8C3028115BA5}"/>
              </a:ext>
            </a:extLst>
          </p:cNvPr>
          <p:cNvSpPr/>
          <p:nvPr/>
        </p:nvSpPr>
        <p:spPr>
          <a:xfrm>
            <a:off x="2561830" y="1615585"/>
            <a:ext cx="5546929" cy="7584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4800" b="1" spc="600" dirty="0">
                <a:solidFill>
                  <a:srgbClr val="92D050"/>
                </a:solidFill>
                <a:effectLst/>
                <a:latin typeface="Consolas" panose="020B0609020204030204" pitchFamily="49" charset="0"/>
                <a:ea typeface="MS UI Gothic" panose="020B0600070205080204" pitchFamily="50" charset="-128"/>
              </a:rPr>
              <a:t>2026.09.23</a:t>
            </a: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327EE3A8-C382-B7CB-DEA4-6CCB9FF13130}"/>
              </a:ext>
            </a:extLst>
          </p:cNvPr>
          <p:cNvGrpSpPr/>
          <p:nvPr/>
        </p:nvGrpSpPr>
        <p:grpSpPr>
          <a:xfrm>
            <a:off x="7757469" y="10808412"/>
            <a:ext cx="2558103" cy="2707351"/>
            <a:chOff x="7406857" y="10493078"/>
            <a:chExt cx="2558103" cy="2707351"/>
          </a:xfrm>
        </p:grpSpPr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6C42C5F-3B10-D06F-2262-5795C6E15D60}"/>
                </a:ext>
              </a:extLst>
            </p:cNvPr>
            <p:cNvSpPr/>
            <p:nvPr/>
          </p:nvSpPr>
          <p:spPr>
            <a:xfrm>
              <a:off x="7406857" y="10879748"/>
              <a:ext cx="2558103" cy="23206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0BECAA10-6693-F38F-17F3-E569F31D0FAA}"/>
                </a:ext>
              </a:extLst>
            </p:cNvPr>
            <p:cNvSpPr/>
            <p:nvPr/>
          </p:nvSpPr>
          <p:spPr>
            <a:xfrm>
              <a:off x="7645642" y="10493078"/>
              <a:ext cx="2012059" cy="64077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85E580ED-A03E-322E-E400-19CBC9A29725}"/>
                </a:ext>
              </a:extLst>
            </p:cNvPr>
            <p:cNvSpPr/>
            <p:nvPr/>
          </p:nvSpPr>
          <p:spPr>
            <a:xfrm>
              <a:off x="7454260" y="10949752"/>
              <a:ext cx="2463296" cy="4734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b="1" dirty="0">
                  <a:solidFill>
                    <a:schemeClr val="bg1"/>
                  </a:solidFill>
                </a:rPr>
                <a:t>予約フォーム</a:t>
              </a:r>
            </a:p>
          </p:txBody>
        </p:sp>
      </p:grp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5CB056-69FA-5609-EB9C-E6D155855C80}"/>
              </a:ext>
            </a:extLst>
          </p:cNvPr>
          <p:cNvSpPr/>
          <p:nvPr/>
        </p:nvSpPr>
        <p:spPr>
          <a:xfrm>
            <a:off x="7793624" y="12315242"/>
            <a:ext cx="2463296" cy="473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Coming soon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3FD07E7-1A09-38E2-286F-42A2D5BC288E}"/>
              </a:ext>
            </a:extLst>
          </p:cNvPr>
          <p:cNvSpPr/>
          <p:nvPr/>
        </p:nvSpPr>
        <p:spPr>
          <a:xfrm>
            <a:off x="2366711" y="2152313"/>
            <a:ext cx="5958389" cy="208877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2">
                <a:lumMod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6000" spc="300" dirty="0">
                <a:ln w="50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Group Power</a:t>
            </a:r>
          </a:p>
          <a:p>
            <a:pPr algn="ctr"/>
            <a:r>
              <a:rPr kumimoji="1" lang="en-US" altLang="ja-JP" sz="6000" spc="300" dirty="0">
                <a:ln w="50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Group Fight</a:t>
            </a:r>
          </a:p>
        </p:txBody>
      </p: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180B3F1F-B7F9-40B5-D2F9-D189FBA844E2}"/>
              </a:ext>
            </a:extLst>
          </p:cNvPr>
          <p:cNvCxnSpPr>
            <a:cxnSpLocks/>
          </p:cNvCxnSpPr>
          <p:nvPr/>
        </p:nvCxnSpPr>
        <p:spPr>
          <a:xfrm>
            <a:off x="-217264" y="4434692"/>
            <a:ext cx="5563170" cy="1275397"/>
          </a:xfrm>
          <a:prstGeom prst="line">
            <a:avLst/>
          </a:prstGeom>
          <a:ln w="7302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53E747FD-655F-7DAB-B259-9BF33ACEF784}"/>
              </a:ext>
            </a:extLst>
          </p:cNvPr>
          <p:cNvSpPr/>
          <p:nvPr/>
        </p:nvSpPr>
        <p:spPr>
          <a:xfrm>
            <a:off x="330378" y="6567577"/>
            <a:ext cx="4660864" cy="338068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35781D36-C024-1F84-8AA4-E5D14E737637}"/>
              </a:ext>
            </a:extLst>
          </p:cNvPr>
          <p:cNvGrpSpPr/>
          <p:nvPr/>
        </p:nvGrpSpPr>
        <p:grpSpPr>
          <a:xfrm>
            <a:off x="566645" y="7025807"/>
            <a:ext cx="4148164" cy="2765626"/>
            <a:chOff x="1093148" y="5925025"/>
            <a:chExt cx="4148164" cy="2765626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0752C64D-9606-0FB8-38A1-44AA7F448F9F}"/>
                </a:ext>
              </a:extLst>
            </p:cNvPr>
            <p:cNvSpPr/>
            <p:nvPr/>
          </p:nvSpPr>
          <p:spPr>
            <a:xfrm>
              <a:off x="1345654" y="6984255"/>
              <a:ext cx="3752850" cy="17063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【</a:t>
              </a:r>
              <a:r>
                <a:rPr kumimoji="1" lang="ja-JP" altLang="en-US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日程</a:t>
              </a:r>
              <a:r>
                <a:rPr kumimoji="1" lang="en-US" altLang="ja-JP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】9</a:t>
              </a:r>
              <a:r>
                <a:rPr kumimoji="1" lang="ja-JP" altLang="en-US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月</a:t>
              </a:r>
              <a:r>
                <a:rPr kumimoji="1" lang="en-US" altLang="ja-JP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23</a:t>
              </a:r>
              <a:r>
                <a:rPr kumimoji="1" lang="ja-JP" altLang="en-US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日（水祝）</a:t>
              </a:r>
              <a:endPara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endParaRPr>
            </a:p>
            <a:p>
              <a:r>
                <a:rPr kumimoji="1" lang="ja-JP" altLang="en-US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　　　　</a:t>
              </a:r>
              <a:r>
                <a:rPr kumimoji="1" lang="en-US" altLang="ja-JP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13:35-14:35</a:t>
              </a:r>
            </a:p>
            <a:p>
              <a:r>
                <a:rPr kumimoji="1" lang="en-US" altLang="ja-JP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【</a:t>
              </a:r>
              <a:r>
                <a:rPr kumimoji="1" lang="ja-JP" altLang="en-US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定員</a:t>
              </a:r>
              <a:r>
                <a:rPr kumimoji="1" lang="en-US" altLang="ja-JP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】32</a:t>
              </a:r>
              <a:r>
                <a:rPr kumimoji="1" lang="ja-JP" altLang="en-US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名</a:t>
              </a:r>
              <a:endPara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endParaRPr>
            </a:p>
            <a:p>
              <a:r>
                <a:rPr kumimoji="1" lang="en-US" altLang="ja-JP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【</a:t>
              </a:r>
              <a:r>
                <a:rPr kumimoji="1" lang="ja-JP" altLang="en-US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料金</a:t>
              </a:r>
              <a:r>
                <a:rPr kumimoji="1" lang="en-US" altLang="ja-JP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】2,200</a:t>
              </a:r>
              <a:r>
                <a:rPr kumimoji="1" lang="ja-JP" altLang="en-US" sz="2400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</a:rPr>
                <a:t>円</a:t>
              </a:r>
              <a:endPara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endParaRP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FA0D465E-CE3C-8BCD-5357-1179CA55A7E4}"/>
                </a:ext>
              </a:extLst>
            </p:cNvPr>
            <p:cNvSpPr/>
            <p:nvPr/>
          </p:nvSpPr>
          <p:spPr>
            <a:xfrm>
              <a:off x="1093148" y="5925025"/>
              <a:ext cx="4148164" cy="8383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4400" u="sng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  <a:cs typeface="Cascadia Code Light" panose="020B0609020000020004" pitchFamily="49" charset="0"/>
                </a:rPr>
                <a:t>Group Power60</a:t>
              </a:r>
            </a:p>
            <a:p>
              <a:pPr algn="ctr"/>
              <a:r>
                <a:rPr kumimoji="1" lang="ja-JP" altLang="en-US" sz="2800" u="sng" dirty="0">
                  <a:solidFill>
                    <a:schemeClr val="bg1"/>
                  </a:solidFill>
                  <a:latin typeface="UD デジタル 教科書体 N" panose="02020400000000000000" pitchFamily="17" charset="-128"/>
                  <a:ea typeface="UD デジタル 教科書体 N" panose="02020400000000000000" pitchFamily="17" charset="-128"/>
                  <a:cs typeface="Cascadia Code Light" panose="020B0609020000020004" pitchFamily="49" charset="0"/>
                </a:rPr>
                <a:t>由井義浩・片桐翼</a:t>
              </a:r>
            </a:p>
          </p:txBody>
        </p:sp>
      </p:grp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AA1CDDE4-B6A6-5382-5834-794446224074}"/>
              </a:ext>
            </a:extLst>
          </p:cNvPr>
          <p:cNvSpPr/>
          <p:nvPr/>
        </p:nvSpPr>
        <p:spPr>
          <a:xfrm>
            <a:off x="5700572" y="6567717"/>
            <a:ext cx="4662000" cy="338040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A3BEA2FF-EB72-C620-24F9-0AA54A663ECB}"/>
              </a:ext>
            </a:extLst>
          </p:cNvPr>
          <p:cNvSpPr/>
          <p:nvPr/>
        </p:nvSpPr>
        <p:spPr>
          <a:xfrm>
            <a:off x="6248400" y="7911561"/>
            <a:ext cx="3759914" cy="18079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【</a:t>
            </a:r>
            <a:r>
              <a:rPr kumimoji="1" lang="ja-JP" altLang="en-US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日程</a:t>
            </a:r>
            <a:r>
              <a: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】9</a:t>
            </a:r>
            <a:r>
              <a:rPr kumimoji="1" lang="ja-JP" altLang="en-US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月</a:t>
            </a:r>
            <a:r>
              <a: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23</a:t>
            </a:r>
            <a:r>
              <a:rPr kumimoji="1" lang="ja-JP" altLang="en-US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日（水祝）</a:t>
            </a:r>
            <a:endParaRPr kumimoji="1" lang="en-US" altLang="ja-JP" sz="24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ja-JP" altLang="en-US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　　　　</a:t>
            </a:r>
            <a:r>
              <a: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15:00-16:00</a:t>
            </a:r>
          </a:p>
          <a:p>
            <a:r>
              <a: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【</a:t>
            </a:r>
            <a:r>
              <a:rPr kumimoji="1" lang="ja-JP" altLang="en-US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定員</a:t>
            </a:r>
            <a:r>
              <a: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】44</a:t>
            </a:r>
            <a:r>
              <a:rPr kumimoji="1" lang="ja-JP" altLang="en-US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名</a:t>
            </a:r>
            <a:endParaRPr kumimoji="1" lang="en-US" altLang="ja-JP" sz="24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【</a:t>
            </a:r>
            <a:r>
              <a:rPr kumimoji="1" lang="ja-JP" altLang="en-US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料金</a:t>
            </a:r>
            <a:r>
              <a:rPr kumimoji="1" lang="en-US" altLang="ja-JP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】2,200</a:t>
            </a:r>
            <a:r>
              <a:rPr kumimoji="1" lang="ja-JP" altLang="en-US" sz="2400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円</a:t>
            </a:r>
            <a:endParaRPr kumimoji="1" lang="en-US" altLang="ja-JP" sz="2400" dirty="0">
              <a:solidFill>
                <a:schemeClr val="bg1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1260112" y="-265905"/>
            <a:ext cx="8171587" cy="163632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2">
                <a:lumMod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3800" b="1" dirty="0">
                <a:ln w="50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MOSSA</a:t>
            </a:r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5C68E7FA-2AB9-788D-620E-963F5D5A82DF}"/>
              </a:ext>
            </a:extLst>
          </p:cNvPr>
          <p:cNvCxnSpPr>
            <a:cxnSpLocks/>
            <a:endCxn id="36" idx="3"/>
          </p:cNvCxnSpPr>
          <p:nvPr/>
        </p:nvCxnSpPr>
        <p:spPr>
          <a:xfrm>
            <a:off x="-217264" y="4834160"/>
            <a:ext cx="5535733" cy="1315786"/>
          </a:xfrm>
          <a:prstGeom prst="line">
            <a:avLst/>
          </a:prstGeom>
          <a:ln w="7302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1F0771CD-6870-0339-90EA-EC3F21678102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5308406" y="4494853"/>
            <a:ext cx="5362188" cy="1215236"/>
          </a:xfrm>
          <a:prstGeom prst="line">
            <a:avLst/>
          </a:prstGeom>
          <a:ln w="7302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AE4ADB2F-6D76-7D1C-BC52-828D84FA18D1}"/>
              </a:ext>
            </a:extLst>
          </p:cNvPr>
          <p:cNvCxnSpPr>
            <a:cxnSpLocks/>
          </p:cNvCxnSpPr>
          <p:nvPr/>
        </p:nvCxnSpPr>
        <p:spPr>
          <a:xfrm flipV="1">
            <a:off x="5287188" y="4873051"/>
            <a:ext cx="5443040" cy="1285344"/>
          </a:xfrm>
          <a:prstGeom prst="line">
            <a:avLst/>
          </a:prstGeom>
          <a:ln w="7302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966D0044-5A8E-AC87-6A11-6B9F7F15EF39}"/>
              </a:ext>
            </a:extLst>
          </p:cNvPr>
          <p:cNvSpPr/>
          <p:nvPr/>
        </p:nvSpPr>
        <p:spPr>
          <a:xfrm>
            <a:off x="6011809" y="7025968"/>
            <a:ext cx="4148164" cy="838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400" u="sng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Cascadia Code Light" panose="020B0609020000020004" pitchFamily="49" charset="0"/>
              </a:rPr>
              <a:t>Group Fight60</a:t>
            </a:r>
          </a:p>
          <a:p>
            <a:pPr algn="ctr"/>
            <a:r>
              <a:rPr kumimoji="1" lang="ja-JP" altLang="en-US" sz="2800" u="sng" dirty="0">
                <a:solidFill>
                  <a:schemeClr val="bg1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Cascadia Code Light" panose="020B0609020000020004" pitchFamily="49" charset="0"/>
              </a:rPr>
              <a:t>由井義浩・飯田眞子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A05F3E2-416E-71DE-5A23-648D9B2680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4089" y="11738503"/>
            <a:ext cx="1700638" cy="166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78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1D965C3-665F-16C2-08B8-6C2E6538F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27" y="0"/>
            <a:ext cx="6728366" cy="494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74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1669</TotalTime>
  <Words>171</Words>
  <Application>Microsoft Office PowerPoint</Application>
  <PresentationFormat>ユーザー設定</PresentationFormat>
  <Paragraphs>30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MS UI Gothic</vt:lpstr>
      <vt:lpstr>UD デジタル 教科書体 N</vt:lpstr>
      <vt:lpstr>游ゴシック</vt:lpstr>
      <vt:lpstr>Arial</vt:lpstr>
      <vt:lpstr>Calibri</vt:lpstr>
      <vt:lpstr>Calibri Light</vt:lpstr>
      <vt:lpstr>Consolas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お花見ウォーク</dc:title>
  <dc:creator>honsya014</dc:creator>
  <cp:lastModifiedBy>ichigao012@MEGALOS-SYS.LOCAL</cp:lastModifiedBy>
  <cp:revision>82</cp:revision>
  <cp:lastPrinted>2026-05-31T06:41:49Z</cp:lastPrinted>
  <dcterms:created xsi:type="dcterms:W3CDTF">2025-02-05T01:36:33Z</dcterms:created>
  <dcterms:modified xsi:type="dcterms:W3CDTF">2026-07-23T06:34:17Z</dcterms:modified>
</cp:coreProperties>
</file>