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Lst>
  <p:sldSz cx="12192000" cy="16256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19" autoAdjust="0"/>
    <p:restoredTop sz="94660"/>
  </p:normalViewPr>
  <p:slideViewPr>
    <p:cSldViewPr snapToGrid="0">
      <p:cViewPr varScale="1">
        <p:scale>
          <a:sx n="46" d="100"/>
          <a:sy n="46" d="100"/>
        </p:scale>
        <p:origin x="11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178439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55531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29076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146502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422581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220111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409635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213349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315056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157877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D7CB397-4AD9-45C7-9259-EC8322DE0594}" type="datetimeFigureOut">
              <a:rPr kumimoji="1" lang="ja-JP" altLang="en-US" smtClean="0"/>
              <a:t>2024/10/26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216902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FD7CB397-4AD9-45C7-9259-EC8322DE0594}" type="datetimeFigureOut">
              <a:rPr kumimoji="1" lang="ja-JP" altLang="en-US" smtClean="0"/>
              <a:t>2024/10/26</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54500ADC-0B79-4C49-A354-65DE4E98205A}" type="slidenum">
              <a:rPr kumimoji="1" lang="ja-JP" altLang="en-US" smtClean="0"/>
              <a:t>‹#›</a:t>
            </a:fld>
            <a:endParaRPr kumimoji="1" lang="ja-JP" altLang="en-US"/>
          </a:p>
        </p:txBody>
      </p:sp>
    </p:spTree>
    <p:extLst>
      <p:ext uri="{BB962C8B-B14F-4D97-AF65-F5344CB8AC3E}">
        <p14:creationId xmlns:p14="http://schemas.microsoft.com/office/powerpoint/2010/main" val="2077870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44188" y="8747939"/>
            <a:ext cx="11684577" cy="42409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4072" y="13153196"/>
            <a:ext cx="11492347" cy="2909215"/>
          </a:xfrm>
          <a:solidFill>
            <a:schemeClr val="accent5">
              <a:lumMod val="20000"/>
              <a:lumOff val="80000"/>
            </a:schemeClr>
          </a:solidFill>
          <a:ln>
            <a:solidFill>
              <a:schemeClr val="bg2">
                <a:lumMod val="90000"/>
              </a:schemeClr>
            </a:solidFill>
          </a:ln>
        </p:spPr>
        <p:txBody>
          <a:bodyPr>
            <a:normAutofit/>
          </a:bodyPr>
          <a:lstStyle/>
          <a:p>
            <a:pPr algn="l"/>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連絡事項</a:t>
            </a:r>
            <a:r>
              <a:rPr lang="en-US" altLang="ja-JP" sz="2000" b="1" dirty="0" smtClean="0">
                <a:latin typeface="Meiryo UI" panose="020B0604030504040204" pitchFamily="50" charset="-128"/>
                <a:ea typeface="Meiryo UI" panose="020B0604030504040204" pitchFamily="50" charset="-128"/>
              </a:rPr>
              <a:t>】</a:t>
            </a:r>
            <a:br>
              <a:rPr lang="en-US" altLang="ja-JP" sz="2000" b="1" dirty="0" smtClean="0">
                <a:latin typeface="Meiryo UI" panose="020B0604030504040204" pitchFamily="50" charset="-128"/>
                <a:ea typeface="Meiryo UI" panose="020B0604030504040204" pitchFamily="50" charset="-128"/>
              </a:rPr>
            </a:br>
            <a:r>
              <a:rPr lang="ja-JP" altLang="en-US" sz="2000" b="1" dirty="0" smtClean="0">
                <a:latin typeface="Meiryo UI" panose="020B0604030504040204" pitchFamily="50" charset="-128"/>
                <a:ea typeface="Meiryo UI" panose="020B0604030504040204" pitchFamily="50" charset="-128"/>
              </a:rPr>
              <a:t>★成人テニススクール</a:t>
            </a:r>
            <a:r>
              <a:rPr lang="ja-JP" altLang="en-US" sz="2000" b="1" dirty="0">
                <a:latin typeface="Meiryo UI" panose="020B0604030504040204" pitchFamily="50" charset="-128"/>
                <a:ea typeface="Meiryo UI" panose="020B0604030504040204" pitchFamily="50" charset="-128"/>
              </a:rPr>
              <a:t>のレッスンモニターとして無料で</a:t>
            </a:r>
            <a:r>
              <a:rPr lang="en-US" altLang="ja-JP" sz="2000" b="1" dirty="0">
                <a:latin typeface="Meiryo UI" panose="020B0604030504040204" pitchFamily="50" charset="-128"/>
                <a:ea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rPr>
              <a:t>回受講</a:t>
            </a:r>
            <a:r>
              <a:rPr lang="ja-JP" altLang="en-US" sz="2000" b="1" dirty="0" smtClean="0">
                <a:latin typeface="Meiryo UI" panose="020B0604030504040204" pitchFamily="50" charset="-128"/>
                <a:ea typeface="Meiryo UI" panose="020B0604030504040204" pitchFamily="50" charset="-128"/>
              </a:rPr>
              <a:t>すること</a:t>
            </a:r>
            <a:r>
              <a:rPr lang="ja-JP" altLang="en-US" sz="2000" b="1" dirty="0">
                <a:latin typeface="Meiryo UI" panose="020B0604030504040204" pitchFamily="50" charset="-128"/>
                <a:ea typeface="Meiryo UI" panose="020B0604030504040204" pitchFamily="50" charset="-128"/>
              </a:rPr>
              <a:t>ができます。お申込みの際</a:t>
            </a:r>
            <a:r>
              <a:rPr lang="ja-JP" altLang="en-US" sz="2000" b="1" dirty="0" smtClean="0">
                <a:latin typeface="Meiryo UI" panose="020B0604030504040204" pitchFamily="50" charset="-128"/>
                <a:ea typeface="Meiryo UI" panose="020B0604030504040204" pitchFamily="50" charset="-128"/>
              </a:rPr>
              <a:t>に</a:t>
            </a:r>
            <a:r>
              <a:rPr lang="en-US" altLang="ja-JP" sz="2000" b="1" dirty="0" smtClean="0">
                <a:latin typeface="Meiryo UI" panose="020B0604030504040204" pitchFamily="50" charset="-128"/>
                <a:ea typeface="Meiryo UI" panose="020B0604030504040204" pitchFamily="50" charset="-128"/>
              </a:rPr>
              <a:t/>
            </a:r>
            <a:br>
              <a:rPr lang="en-US" altLang="ja-JP" sz="2000" b="1" dirty="0" smtClean="0">
                <a:latin typeface="Meiryo UI" panose="020B0604030504040204" pitchFamily="50" charset="-128"/>
                <a:ea typeface="Meiryo UI" panose="020B0604030504040204" pitchFamily="50" charset="-128"/>
              </a:rPr>
            </a:br>
            <a:r>
              <a:rPr lang="ja-JP" altLang="en-US" sz="2000" b="1" dirty="0" smtClean="0">
                <a:latin typeface="Meiryo UI" panose="020B0604030504040204" pitchFamily="50" charset="-128"/>
                <a:ea typeface="Meiryo UI" panose="020B0604030504040204" pitchFamily="50" charset="-128"/>
              </a:rPr>
              <a:t>通常</a:t>
            </a:r>
            <a:r>
              <a:rPr lang="ja-JP" altLang="en-US" sz="2000" b="1" dirty="0">
                <a:latin typeface="Meiryo UI" panose="020B0604030504040204" pitchFamily="50" charset="-128"/>
                <a:ea typeface="Meiryo UI" panose="020B0604030504040204" pitchFamily="50" charset="-128"/>
              </a:rPr>
              <a:t>クラスより</a:t>
            </a:r>
            <a:r>
              <a:rPr lang="en-US" altLang="ja-JP" sz="2000" b="1" dirty="0">
                <a:latin typeface="Meiryo UI" panose="020B0604030504040204" pitchFamily="50" charset="-128"/>
                <a:ea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rPr>
              <a:t>回分を登録します。</a:t>
            </a:r>
            <a:br>
              <a:rPr lang="ja-JP" altLang="en-US"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★レッスン時の持ち物：タオル、飲み物</a:t>
            </a:r>
            <a:br>
              <a:rPr lang="ja-JP" altLang="en-US"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（ラケット・シューズは無料でレンタルできます。）</a:t>
            </a:r>
            <a:br>
              <a:rPr lang="ja-JP" altLang="en-US"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★欠席の場合は振替は御座いません。</a:t>
            </a:r>
            <a:br>
              <a:rPr lang="ja-JP" altLang="en-US"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★ご希望のクラスが満員となっている場合は別のクラスでのご案内になりますのでご了承下さい。</a:t>
            </a:r>
            <a:br>
              <a:rPr lang="ja-JP" altLang="en-US"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★モニター体験レッスンのお申込みは店舗へお電話または上記二次元</a:t>
            </a:r>
            <a:br>
              <a:rPr lang="ja-JP" altLang="en-US"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コードよりお申し込みください。</a:t>
            </a:r>
            <a:br>
              <a:rPr lang="ja-JP" altLang="en-US"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★終了後に簡単なアンケートにご協力いただきます</a:t>
            </a:r>
            <a:r>
              <a:rPr lang="ja-JP" altLang="en-US" sz="2000" b="1" dirty="0" smtClean="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625384" y="8664811"/>
            <a:ext cx="11326092" cy="4240979"/>
          </a:xfrm>
          <a:prstGeom prst="rect">
            <a:avLst/>
          </a:prstGeom>
          <a:ln>
            <a:noFill/>
          </a:ln>
        </p:spPr>
        <p:txBody>
          <a:bodyPr vert="horz" lIns="91440" tIns="45720" rIns="91440" bIns="45720" rtlCol="0" anchor="b">
            <a:normAutofit fontScale="92500" lnSpcReduction="10000"/>
          </a:bodyPr>
          <a:lstStyle>
            <a:lvl1pPr algn="ctr" defTabSz="1219170" rtl="0" eaLnBrk="1" latinLnBrk="0" hangingPunct="1">
              <a:lnSpc>
                <a:spcPct val="90000"/>
              </a:lnSpc>
              <a:spcBef>
                <a:spcPct val="0"/>
              </a:spcBef>
              <a:buNone/>
              <a:defRPr kumimoji="1" sz="8000" kern="1200">
                <a:solidFill>
                  <a:schemeClr val="tx1"/>
                </a:solidFill>
                <a:latin typeface="+mj-lt"/>
                <a:ea typeface="+mj-ea"/>
                <a:cs typeface="+mj-cs"/>
              </a:defRPr>
            </a:lvl1pPr>
          </a:lstStyle>
          <a:p>
            <a:pPr algn="l"/>
            <a:r>
              <a:rPr lang="en-US" altLang="zh-TW" sz="2600" b="1" dirty="0" smtClean="0">
                <a:latin typeface="Meiryo UI" panose="020B0604030504040204" pitchFamily="50" charset="-128"/>
                <a:ea typeface="Meiryo UI" panose="020B0604030504040204" pitchFamily="50" charset="-128"/>
              </a:rPr>
              <a:t>【</a:t>
            </a:r>
            <a:r>
              <a:rPr lang="zh-TW" altLang="en-US" sz="2600" b="1" dirty="0" smtClean="0">
                <a:latin typeface="Meiryo UI" panose="020B0604030504040204" pitchFamily="50" charset="-128"/>
                <a:ea typeface="Meiryo UI" panose="020B0604030504040204" pitchFamily="50" charset="-128"/>
              </a:rPr>
              <a:t>受付期間</a:t>
            </a:r>
            <a:r>
              <a:rPr lang="en-US" altLang="zh-TW" sz="2600" b="1" dirty="0" smtClean="0">
                <a:latin typeface="Meiryo UI" panose="020B0604030504040204" pitchFamily="50" charset="-128"/>
                <a:ea typeface="Meiryo UI" panose="020B0604030504040204" pitchFamily="50" charset="-128"/>
              </a:rPr>
              <a:t>】</a:t>
            </a:r>
            <a:r>
              <a:rPr lang="ja-JP" altLang="en-US" sz="2600" b="1" dirty="0" smtClean="0">
                <a:latin typeface="Meiryo UI" panose="020B0604030504040204" pitchFamily="50" charset="-128"/>
                <a:ea typeface="Meiryo UI" panose="020B0604030504040204" pitchFamily="50" charset="-128"/>
              </a:rPr>
              <a:t>　　　</a:t>
            </a:r>
            <a:r>
              <a:rPr lang="en-US" altLang="zh-TW" sz="2600" b="1" dirty="0" smtClean="0">
                <a:latin typeface="Meiryo UI" panose="020B0604030504040204" pitchFamily="50" charset="-128"/>
                <a:ea typeface="Meiryo UI" panose="020B0604030504040204" pitchFamily="50" charset="-128"/>
              </a:rPr>
              <a:t>2024</a:t>
            </a:r>
            <a:r>
              <a:rPr lang="zh-TW" altLang="en-US" sz="2600" b="1" dirty="0" smtClean="0">
                <a:latin typeface="Meiryo UI" panose="020B0604030504040204" pitchFamily="50" charset="-128"/>
                <a:ea typeface="Meiryo UI" panose="020B0604030504040204" pitchFamily="50" charset="-128"/>
              </a:rPr>
              <a:t>年</a:t>
            </a:r>
            <a:r>
              <a:rPr lang="en-US" altLang="zh-TW" sz="2600" b="1" dirty="0" smtClean="0">
                <a:latin typeface="Meiryo UI" panose="020B0604030504040204" pitchFamily="50" charset="-128"/>
                <a:ea typeface="Meiryo UI" panose="020B0604030504040204" pitchFamily="50" charset="-128"/>
              </a:rPr>
              <a:t>10</a:t>
            </a:r>
            <a:r>
              <a:rPr lang="zh-TW" altLang="en-US" sz="2600" b="1" dirty="0" smtClean="0">
                <a:latin typeface="Meiryo UI" panose="020B0604030504040204" pitchFamily="50" charset="-128"/>
                <a:ea typeface="Meiryo UI" panose="020B0604030504040204" pitchFamily="50" charset="-128"/>
              </a:rPr>
              <a:t>月</a:t>
            </a:r>
            <a:r>
              <a:rPr lang="en-US" altLang="zh-TW" sz="2600" b="1" dirty="0" smtClean="0">
                <a:latin typeface="Meiryo UI" panose="020B0604030504040204" pitchFamily="50" charset="-128"/>
                <a:ea typeface="Meiryo UI" panose="020B0604030504040204" pitchFamily="50" charset="-128"/>
              </a:rPr>
              <a:t>26</a:t>
            </a:r>
            <a:r>
              <a:rPr lang="zh-TW" altLang="en-US" sz="2600" b="1" dirty="0" smtClean="0">
                <a:latin typeface="Meiryo UI" panose="020B0604030504040204" pitchFamily="50" charset="-128"/>
                <a:ea typeface="Meiryo UI" panose="020B0604030504040204" pitchFamily="50" charset="-128"/>
              </a:rPr>
              <a:t>日（土）～</a:t>
            </a:r>
            <a:r>
              <a:rPr lang="en-US" altLang="zh-TW" sz="2600" b="1" dirty="0" smtClean="0">
                <a:latin typeface="Meiryo UI" panose="020B0604030504040204" pitchFamily="50" charset="-128"/>
                <a:ea typeface="Meiryo UI" panose="020B0604030504040204" pitchFamily="50" charset="-128"/>
              </a:rPr>
              <a:t>11</a:t>
            </a:r>
            <a:r>
              <a:rPr lang="zh-TW" altLang="en-US" sz="2600" b="1" dirty="0" smtClean="0">
                <a:latin typeface="Meiryo UI" panose="020B0604030504040204" pitchFamily="50" charset="-128"/>
                <a:ea typeface="Meiryo UI" panose="020B0604030504040204" pitchFamily="50" charset="-128"/>
              </a:rPr>
              <a:t>月</a:t>
            </a:r>
            <a:r>
              <a:rPr lang="en-US" altLang="zh-TW" sz="2600" b="1" dirty="0" smtClean="0">
                <a:latin typeface="Meiryo UI" panose="020B0604030504040204" pitchFamily="50" charset="-128"/>
                <a:ea typeface="Meiryo UI" panose="020B0604030504040204" pitchFamily="50" charset="-128"/>
              </a:rPr>
              <a:t>21</a:t>
            </a:r>
            <a:r>
              <a:rPr lang="zh-TW" altLang="en-US" sz="2600" b="1" dirty="0" smtClean="0">
                <a:latin typeface="Meiryo UI" panose="020B0604030504040204" pitchFamily="50" charset="-128"/>
                <a:ea typeface="Meiryo UI" panose="020B0604030504040204" pitchFamily="50" charset="-128"/>
              </a:rPr>
              <a:t>日（木）</a:t>
            </a:r>
            <a:endParaRPr lang="en-US" altLang="zh-TW" sz="2600" b="1" dirty="0">
              <a:latin typeface="Meiryo UI" panose="020B0604030504040204" pitchFamily="50" charset="-128"/>
              <a:ea typeface="Meiryo UI" panose="020B0604030504040204" pitchFamily="50" charset="-128"/>
            </a:endParaRPr>
          </a:p>
          <a:p>
            <a:pPr algn="l"/>
            <a:endParaRPr lang="en-US" altLang="zh-TW" sz="2600" b="1" dirty="0" smtClean="0">
              <a:latin typeface="Meiryo UI" panose="020B0604030504040204" pitchFamily="50" charset="-128"/>
              <a:ea typeface="Meiryo UI" panose="020B0604030504040204" pitchFamily="50" charset="-128"/>
            </a:endParaRPr>
          </a:p>
          <a:p>
            <a:pPr algn="l"/>
            <a:r>
              <a:rPr lang="en-US" altLang="ja-JP" sz="2600" b="1" dirty="0" smtClean="0">
                <a:latin typeface="Meiryo UI" panose="020B0604030504040204" pitchFamily="50" charset="-128"/>
                <a:ea typeface="Meiryo UI" panose="020B0604030504040204" pitchFamily="50" charset="-128"/>
              </a:rPr>
              <a:t>【</a:t>
            </a:r>
            <a:r>
              <a:rPr lang="ja-JP" altLang="en-US" sz="2600" b="1" dirty="0" smtClean="0">
                <a:latin typeface="Meiryo UI" panose="020B0604030504040204" pitchFamily="50" charset="-128"/>
                <a:ea typeface="Meiryo UI" panose="020B0604030504040204" pitchFamily="50" charset="-128"/>
              </a:rPr>
              <a:t>受講期間</a:t>
            </a:r>
            <a:r>
              <a:rPr lang="en-US" altLang="ja-JP" sz="2600" b="1" dirty="0" smtClean="0">
                <a:latin typeface="Meiryo UI" panose="020B0604030504040204" pitchFamily="50" charset="-128"/>
                <a:ea typeface="Meiryo UI" panose="020B0604030504040204" pitchFamily="50" charset="-128"/>
              </a:rPr>
              <a:t>】      2024</a:t>
            </a:r>
            <a:r>
              <a:rPr lang="ja-JP" altLang="en-US" sz="2600" b="1" dirty="0" smtClean="0">
                <a:latin typeface="Meiryo UI" panose="020B0604030504040204" pitchFamily="50" charset="-128"/>
                <a:ea typeface="Meiryo UI" panose="020B0604030504040204" pitchFamily="50" charset="-128"/>
              </a:rPr>
              <a:t>年</a:t>
            </a:r>
            <a:r>
              <a:rPr lang="en-US" altLang="ja-JP" sz="2600" b="1" dirty="0" smtClean="0">
                <a:latin typeface="Meiryo UI" panose="020B0604030504040204" pitchFamily="50" charset="-128"/>
                <a:ea typeface="Meiryo UI" panose="020B0604030504040204" pitchFamily="50" charset="-128"/>
              </a:rPr>
              <a:t>10</a:t>
            </a:r>
            <a:r>
              <a:rPr lang="ja-JP" altLang="en-US" sz="2600" b="1" dirty="0" smtClean="0">
                <a:latin typeface="Meiryo UI" panose="020B0604030504040204" pitchFamily="50" charset="-128"/>
                <a:ea typeface="Meiryo UI" panose="020B0604030504040204" pitchFamily="50" charset="-128"/>
              </a:rPr>
              <a:t>月</a:t>
            </a:r>
            <a:r>
              <a:rPr lang="en-US" altLang="ja-JP" sz="2600" b="1" dirty="0" smtClean="0">
                <a:latin typeface="Meiryo UI" panose="020B0604030504040204" pitchFamily="50" charset="-128"/>
                <a:ea typeface="Meiryo UI" panose="020B0604030504040204" pitchFamily="50" charset="-128"/>
              </a:rPr>
              <a:t>26</a:t>
            </a:r>
            <a:r>
              <a:rPr lang="ja-JP" altLang="en-US" sz="2600" b="1" dirty="0" smtClean="0">
                <a:latin typeface="Meiryo UI" panose="020B0604030504040204" pitchFamily="50" charset="-128"/>
                <a:ea typeface="Meiryo UI" panose="020B0604030504040204" pitchFamily="50" charset="-128"/>
              </a:rPr>
              <a:t>日（土）～</a:t>
            </a:r>
            <a:r>
              <a:rPr lang="en-US" altLang="ja-JP" sz="2600" b="1" dirty="0" smtClean="0">
                <a:latin typeface="Meiryo UI" panose="020B0604030504040204" pitchFamily="50" charset="-128"/>
                <a:ea typeface="Meiryo UI" panose="020B0604030504040204" pitchFamily="50" charset="-128"/>
              </a:rPr>
              <a:t>11</a:t>
            </a:r>
            <a:r>
              <a:rPr lang="ja-JP" altLang="en-US" sz="2600" b="1" dirty="0" smtClean="0">
                <a:latin typeface="Meiryo UI" panose="020B0604030504040204" pitchFamily="50" charset="-128"/>
                <a:ea typeface="Meiryo UI" panose="020B0604030504040204" pitchFamily="50" charset="-128"/>
              </a:rPr>
              <a:t>月</a:t>
            </a:r>
            <a:r>
              <a:rPr lang="en-US" altLang="ja-JP" sz="2600" b="1" dirty="0" smtClean="0">
                <a:latin typeface="Meiryo UI" panose="020B0604030504040204" pitchFamily="50" charset="-128"/>
                <a:ea typeface="Meiryo UI" panose="020B0604030504040204" pitchFamily="50" charset="-128"/>
              </a:rPr>
              <a:t>30</a:t>
            </a:r>
            <a:r>
              <a:rPr lang="ja-JP" altLang="en-US" sz="2600" b="1" dirty="0" smtClean="0">
                <a:latin typeface="Meiryo UI" panose="020B0604030504040204" pitchFamily="50" charset="-128"/>
                <a:ea typeface="Meiryo UI" panose="020B0604030504040204" pitchFamily="50" charset="-128"/>
              </a:rPr>
              <a:t>日（土）</a:t>
            </a:r>
            <a:r>
              <a:rPr lang="en-US" altLang="ja-JP" sz="2600" b="1" dirty="0" smtClean="0">
                <a:latin typeface="Meiryo UI" panose="020B0604030504040204" pitchFamily="50" charset="-128"/>
                <a:ea typeface="Meiryo UI" panose="020B0604030504040204" pitchFamily="50" charset="-128"/>
              </a:rPr>
              <a:t/>
            </a:r>
            <a:br>
              <a:rPr lang="en-US" altLang="ja-JP" sz="2600" b="1" dirty="0" smtClean="0">
                <a:latin typeface="Meiryo UI" panose="020B0604030504040204" pitchFamily="50" charset="-128"/>
                <a:ea typeface="Meiryo UI" panose="020B0604030504040204" pitchFamily="50" charset="-128"/>
              </a:rPr>
            </a:br>
            <a:endParaRPr lang="en-US" altLang="ja-JP" sz="2600" b="1" dirty="0" smtClean="0">
              <a:latin typeface="Meiryo UI" panose="020B0604030504040204" pitchFamily="50" charset="-128"/>
              <a:ea typeface="Meiryo UI" panose="020B0604030504040204" pitchFamily="50" charset="-128"/>
            </a:endParaRPr>
          </a:p>
          <a:p>
            <a:pPr algn="l"/>
            <a:r>
              <a:rPr lang="en-US" altLang="ja-JP" sz="2600" b="1" dirty="0" smtClean="0">
                <a:latin typeface="Meiryo UI" panose="020B0604030504040204" pitchFamily="50" charset="-128"/>
                <a:ea typeface="Meiryo UI" panose="020B0604030504040204" pitchFamily="50" charset="-128"/>
              </a:rPr>
              <a:t>【</a:t>
            </a:r>
            <a:r>
              <a:rPr lang="ja-JP" altLang="en-US" sz="2600" b="1" dirty="0" smtClean="0">
                <a:latin typeface="Meiryo UI" panose="020B0604030504040204" pitchFamily="50" charset="-128"/>
                <a:ea typeface="Meiryo UI" panose="020B0604030504040204" pitchFamily="50" charset="-128"/>
              </a:rPr>
              <a:t>受付定員</a:t>
            </a:r>
            <a:r>
              <a:rPr lang="en-US" altLang="ja-JP" sz="2600" b="1" dirty="0" smtClean="0">
                <a:latin typeface="Meiryo UI" panose="020B0604030504040204" pitchFamily="50" charset="-128"/>
                <a:ea typeface="Meiryo UI" panose="020B0604030504040204" pitchFamily="50" charset="-128"/>
              </a:rPr>
              <a:t>】</a:t>
            </a:r>
            <a:r>
              <a:rPr lang="ja-JP" altLang="en-US" sz="2600" b="1" dirty="0" smtClean="0">
                <a:latin typeface="Meiryo UI" panose="020B0604030504040204" pitchFamily="50" charset="-128"/>
                <a:ea typeface="Meiryo UI" panose="020B0604030504040204" pitchFamily="50" charset="-128"/>
              </a:rPr>
              <a:t>　    モニター定員：各店</a:t>
            </a:r>
            <a:r>
              <a:rPr lang="en-US" altLang="ja-JP" sz="2600" b="1" dirty="0" smtClean="0">
                <a:latin typeface="Meiryo UI" panose="020B0604030504040204" pitchFamily="50" charset="-128"/>
                <a:ea typeface="Meiryo UI" panose="020B0604030504040204" pitchFamily="50" charset="-128"/>
              </a:rPr>
              <a:t>15</a:t>
            </a:r>
            <a:r>
              <a:rPr lang="ja-JP" altLang="en-US" sz="2600" b="1" dirty="0" smtClean="0">
                <a:latin typeface="Meiryo UI" panose="020B0604030504040204" pitchFamily="50" charset="-128"/>
                <a:ea typeface="Meiryo UI" panose="020B0604030504040204" pitchFamily="50" charset="-128"/>
              </a:rPr>
              <a:t>名　</a:t>
            </a:r>
            <a:r>
              <a:rPr lang="en-US" altLang="ja-JP" sz="2600" b="1" dirty="0" smtClean="0">
                <a:latin typeface="Meiryo UI" panose="020B0604030504040204" pitchFamily="50" charset="-128"/>
                <a:ea typeface="Meiryo UI" panose="020B0604030504040204" pitchFamily="50" charset="-128"/>
              </a:rPr>
              <a:t>※4</a:t>
            </a:r>
            <a:r>
              <a:rPr lang="ja-JP" altLang="en-US" sz="2600" b="1" dirty="0" smtClean="0">
                <a:latin typeface="Meiryo UI" panose="020B0604030504040204" pitchFamily="50" charset="-128"/>
                <a:ea typeface="Meiryo UI" panose="020B0604030504040204" pitchFamily="50" charset="-128"/>
              </a:rPr>
              <a:t>回受講</a:t>
            </a:r>
            <a:endParaRPr lang="en-US" altLang="ja-JP" sz="2600" b="1" dirty="0" smtClean="0">
              <a:latin typeface="Meiryo UI" panose="020B0604030504040204" pitchFamily="50" charset="-128"/>
              <a:ea typeface="Meiryo UI" panose="020B0604030504040204" pitchFamily="50" charset="-128"/>
            </a:endParaRPr>
          </a:p>
          <a:p>
            <a:pPr algn="l"/>
            <a:endParaRPr lang="en-US" altLang="ja-JP" sz="3000" b="1" dirty="0" smtClean="0">
              <a:latin typeface="Meiryo UI" panose="020B0604030504040204" pitchFamily="50" charset="-128"/>
              <a:ea typeface="Meiryo UI" panose="020B0604030504040204" pitchFamily="50" charset="-128"/>
            </a:endParaRPr>
          </a:p>
          <a:p>
            <a:pPr algn="l"/>
            <a:r>
              <a:rPr lang="en-US" altLang="ja-JP" sz="2600" b="1" dirty="0" smtClean="0">
                <a:latin typeface="Meiryo UI" panose="020B0604030504040204" pitchFamily="50" charset="-128"/>
                <a:ea typeface="Meiryo UI" panose="020B0604030504040204" pitchFamily="50" charset="-128"/>
              </a:rPr>
              <a:t>【</a:t>
            </a:r>
            <a:r>
              <a:rPr lang="ja-JP" altLang="en-US" sz="2600" b="1" dirty="0" smtClean="0">
                <a:latin typeface="Meiryo UI" panose="020B0604030504040204" pitchFamily="50" charset="-128"/>
                <a:ea typeface="Meiryo UI" panose="020B0604030504040204" pitchFamily="50" charset="-128"/>
              </a:rPr>
              <a:t>料　　　金</a:t>
            </a:r>
            <a:r>
              <a:rPr lang="en-US" altLang="ja-JP" sz="2600" b="1" dirty="0" smtClean="0">
                <a:latin typeface="Meiryo UI" panose="020B0604030504040204" pitchFamily="50" charset="-128"/>
                <a:ea typeface="Meiryo UI" panose="020B0604030504040204" pitchFamily="50" charset="-128"/>
              </a:rPr>
              <a:t>】</a:t>
            </a:r>
            <a:r>
              <a:rPr lang="ja-JP" altLang="en-US" sz="2600" b="1" dirty="0" smtClean="0">
                <a:latin typeface="Meiryo UI" panose="020B0604030504040204" pitchFamily="50" charset="-128"/>
                <a:ea typeface="Meiryo UI" panose="020B0604030504040204" pitchFamily="50" charset="-128"/>
              </a:rPr>
              <a:t>　　　無料</a:t>
            </a:r>
            <a:r>
              <a:rPr lang="en-US" altLang="ja-JP" sz="2600" b="1" dirty="0" smtClean="0">
                <a:latin typeface="Meiryo UI" panose="020B0604030504040204" pitchFamily="50" charset="-128"/>
                <a:ea typeface="Meiryo UI" panose="020B0604030504040204" pitchFamily="50" charset="-128"/>
              </a:rPr>
              <a:t/>
            </a:r>
            <a:br>
              <a:rPr lang="en-US" altLang="ja-JP" sz="2600" b="1" dirty="0" smtClean="0">
                <a:latin typeface="Meiryo UI" panose="020B0604030504040204" pitchFamily="50" charset="-128"/>
                <a:ea typeface="Meiryo UI" panose="020B0604030504040204" pitchFamily="50" charset="-128"/>
              </a:rPr>
            </a:br>
            <a:endParaRPr lang="en-US" altLang="ja-JP" sz="2600" b="1" dirty="0" smtClean="0">
              <a:latin typeface="Meiryo UI" panose="020B0604030504040204" pitchFamily="50" charset="-128"/>
              <a:ea typeface="Meiryo UI" panose="020B0604030504040204" pitchFamily="50" charset="-128"/>
            </a:endParaRPr>
          </a:p>
          <a:p>
            <a:pPr algn="l"/>
            <a:r>
              <a:rPr lang="en-US" altLang="ja-JP" sz="2600" b="1" dirty="0" smtClean="0">
                <a:latin typeface="Meiryo UI" panose="020B0604030504040204" pitchFamily="50" charset="-128"/>
                <a:ea typeface="Meiryo UI" panose="020B0604030504040204" pitchFamily="50" charset="-128"/>
              </a:rPr>
              <a:t>※</a:t>
            </a:r>
            <a:r>
              <a:rPr lang="ja-JP" altLang="en-US" sz="2600" b="1" dirty="0" smtClean="0">
                <a:latin typeface="Meiryo UI" panose="020B0604030504040204" pitchFamily="50" charset="-128"/>
                <a:ea typeface="Meiryo UI" panose="020B0604030504040204" pitchFamily="50" charset="-128"/>
              </a:rPr>
              <a:t>レッスン定員は通常クラス定員とします。</a:t>
            </a:r>
            <a:r>
              <a:rPr lang="en-US" altLang="zh-TW" sz="2600" b="1" dirty="0" smtClean="0">
                <a:latin typeface="Meiryo UI" panose="020B0604030504040204" pitchFamily="50" charset="-128"/>
                <a:ea typeface="Meiryo UI" panose="020B0604030504040204" pitchFamily="50" charset="-128"/>
              </a:rPr>
              <a:t/>
            </a:r>
            <a:br>
              <a:rPr lang="en-US" altLang="zh-TW" sz="2600" b="1" dirty="0" smtClean="0">
                <a:latin typeface="Meiryo UI" panose="020B0604030504040204" pitchFamily="50" charset="-128"/>
                <a:ea typeface="Meiryo UI" panose="020B0604030504040204" pitchFamily="50" charset="-128"/>
              </a:rPr>
            </a:br>
            <a:r>
              <a:rPr lang="ja-JP" altLang="en-US" sz="2600" b="1" dirty="0" smtClean="0">
                <a:latin typeface="Meiryo UI" panose="020B0604030504040204" pitchFamily="50" charset="-128"/>
                <a:ea typeface="Meiryo UI" panose="020B0604030504040204" pitchFamily="50" charset="-128"/>
              </a:rPr>
              <a:t>対象：メガロス成人会員様（高校生以上）・外部の方</a:t>
            </a:r>
            <a:br>
              <a:rPr lang="ja-JP" altLang="en-US" sz="2600" b="1" dirty="0" smtClean="0">
                <a:latin typeface="Meiryo UI" panose="020B0604030504040204" pitchFamily="50" charset="-128"/>
                <a:ea typeface="Meiryo UI" panose="020B0604030504040204" pitchFamily="50" charset="-128"/>
              </a:rPr>
            </a:br>
            <a:r>
              <a:rPr lang="en-US" altLang="ja-JP" sz="2600" b="1" dirty="0" smtClean="0">
                <a:latin typeface="Meiryo UI" panose="020B0604030504040204" pitchFamily="50" charset="-128"/>
                <a:ea typeface="Meiryo UI" panose="020B0604030504040204" pitchFamily="50" charset="-128"/>
              </a:rPr>
              <a:t>※</a:t>
            </a:r>
            <a:r>
              <a:rPr lang="ja-JP" altLang="en-US" sz="2600" b="1" dirty="0" smtClean="0">
                <a:latin typeface="Meiryo UI" panose="020B0604030504040204" pitchFamily="50" charset="-128"/>
                <a:ea typeface="Meiryo UI" panose="020B0604030504040204" pitchFamily="50" charset="-128"/>
              </a:rPr>
              <a:t>成人テニススクール会員は除く</a:t>
            </a:r>
            <a:endParaRPr lang="en-US" altLang="ja-JP" sz="2600" b="1" dirty="0" smtClean="0">
              <a:latin typeface="Meiryo UI" panose="020B0604030504040204" pitchFamily="50" charset="-128"/>
              <a:ea typeface="Meiryo UI" panose="020B0604030504040204" pitchFamily="50" charset="-128"/>
            </a:endParaRPr>
          </a:p>
          <a:p>
            <a:pPr algn="l"/>
            <a:r>
              <a:rPr lang="ja-JP" altLang="en-US" sz="2600" b="1" dirty="0" smtClean="0">
                <a:latin typeface="Meiryo UI" panose="020B0604030504040204" pitchFamily="50" charset="-128"/>
                <a:ea typeface="Meiryo UI" panose="020B0604030504040204" pitchFamily="50" charset="-128"/>
              </a:rPr>
              <a:t>外部の方はレッスン後は終日マシンジム・プール・お風呂・サウナがご利用可能です。</a:t>
            </a:r>
            <a:endParaRPr lang="en-US" altLang="ja-JP" sz="2600" b="1" dirty="0" smtClean="0">
              <a:latin typeface="Meiryo UI" panose="020B0604030504040204" pitchFamily="50" charset="-128"/>
              <a:ea typeface="Meiryo UI" panose="020B0604030504040204" pitchFamily="50" charset="-128"/>
            </a:endParaRPr>
          </a:p>
          <a:p>
            <a:pPr algn="l"/>
            <a:r>
              <a:rPr lang="ja-JP" altLang="en-US" sz="2600" b="1" dirty="0">
                <a:latin typeface="Meiryo UI" panose="020B0604030504040204" pitchFamily="50" charset="-128"/>
                <a:ea typeface="Meiryo UI" panose="020B0604030504040204" pitchFamily="50" charset="-128"/>
              </a:rPr>
              <a:t>利用</a:t>
            </a:r>
            <a:r>
              <a:rPr lang="ja-JP" altLang="en-US" sz="2600" b="1" dirty="0" smtClean="0">
                <a:latin typeface="Meiryo UI" panose="020B0604030504040204" pitchFamily="50" charset="-128"/>
                <a:ea typeface="Meiryo UI" panose="020B0604030504040204" pitchFamily="50" charset="-128"/>
              </a:rPr>
              <a:t>可能時間は店舗キャストまでお問い合わせください。</a:t>
            </a:r>
            <a:endParaRPr lang="ja-JP" altLang="en-US" sz="3000" b="1"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5237" y="2297009"/>
            <a:ext cx="5816240" cy="3480336"/>
          </a:xfrm>
          <a:prstGeom prst="rect">
            <a:avLst/>
          </a:prstGeom>
        </p:spPr>
      </p:pic>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41" y="4972439"/>
            <a:ext cx="5764795" cy="3643772"/>
          </a:xfrm>
          <a:prstGeom prst="rect">
            <a:avLst/>
          </a:prstGeom>
        </p:spPr>
      </p:pic>
      <p:sp>
        <p:nvSpPr>
          <p:cNvPr id="35" name="正方形/長方形 34"/>
          <p:cNvSpPr/>
          <p:nvPr/>
        </p:nvSpPr>
        <p:spPr>
          <a:xfrm>
            <a:off x="6189777" y="5939904"/>
            <a:ext cx="3214341" cy="2554545"/>
          </a:xfrm>
          <a:prstGeom prst="rect">
            <a:avLst/>
          </a:prstGeom>
          <a:noFill/>
        </p:spPr>
        <p:txBody>
          <a:bodyPr wrap="none" lIns="91440" tIns="45720" rIns="91440" bIns="45720">
            <a:spAutoFit/>
          </a:bodyPr>
          <a:lstStyle/>
          <a:p>
            <a:pPr algn="ctr"/>
            <a:r>
              <a:rPr lang="ja-JP" altLang="en-US" sz="40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お申し込みは</a:t>
            </a:r>
            <a:endParaRPr lang="en-US" altLang="ja-JP" sz="40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r>
              <a:rPr lang="ja-JP" altLang="en-US" sz="40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コチラ⇒</a:t>
            </a:r>
            <a:endParaRPr lang="en-US" altLang="ja-JP" sz="40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r>
              <a:rPr lang="ja-JP" altLang="en-US" sz="4000" dirty="0" smtClean="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検索キーワード</a:t>
            </a:r>
            <a:endParaRPr lang="en-US" altLang="ja-JP" sz="4000" dirty="0" smtClean="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r>
              <a:rPr lang="en-US" altLang="ja-JP" sz="40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r>
              <a:rPr lang="ja-JP" altLang="en-US" sz="40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モニター</a:t>
            </a:r>
            <a:r>
              <a:rPr lang="en-US" altLang="ja-JP" sz="40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p>
        </p:txBody>
      </p:sp>
      <p:sp>
        <p:nvSpPr>
          <p:cNvPr id="19" name="正方形/長方形 18"/>
          <p:cNvSpPr/>
          <p:nvPr/>
        </p:nvSpPr>
        <p:spPr>
          <a:xfrm>
            <a:off x="540327" y="353977"/>
            <a:ext cx="11411149" cy="1631216"/>
          </a:xfrm>
          <a:prstGeom prst="rect">
            <a:avLst/>
          </a:prstGeom>
          <a:noFill/>
        </p:spPr>
        <p:txBody>
          <a:bodyPr wrap="square" lIns="91440" tIns="45720" rIns="91440" bIns="45720">
            <a:spAutoFit/>
          </a:bodyPr>
          <a:lstStyle/>
          <a:p>
            <a:pPr algn="ctr"/>
            <a:r>
              <a:rPr lang="ja-JP" altLang="en-US" sz="10000" b="0" cap="none" spc="0" dirty="0" smtClean="0">
                <a:ln w="38100">
                  <a:solidFill>
                    <a:schemeClr val="accent1"/>
                  </a:solidFill>
                </a:ln>
                <a:solidFill>
                  <a:srgbClr val="FFFF0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テニス</a:t>
            </a:r>
            <a:r>
              <a:rPr lang="ja-JP" altLang="en-US" sz="80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レッスン</a:t>
            </a:r>
            <a:r>
              <a:rPr lang="ja-JP" altLang="en-US" sz="8000" dirty="0" smtClean="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モニター募集</a:t>
            </a:r>
            <a:endParaRPr lang="en-US" altLang="ja-JP" sz="80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20" name="正方形/長方形 19"/>
          <p:cNvSpPr/>
          <p:nvPr/>
        </p:nvSpPr>
        <p:spPr>
          <a:xfrm>
            <a:off x="244188" y="2615515"/>
            <a:ext cx="5891048" cy="2308324"/>
          </a:xfrm>
          <a:prstGeom prst="rect">
            <a:avLst/>
          </a:prstGeom>
          <a:noFill/>
        </p:spPr>
        <p:txBody>
          <a:bodyPr wrap="square" lIns="91440" tIns="45720" rIns="91440" bIns="45720">
            <a:spAutoFit/>
          </a:bodyPr>
          <a:lstStyle/>
          <a:p>
            <a:pPr algn="ctr"/>
            <a:r>
              <a:rPr lang="ja-JP" altLang="en-US" sz="36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テニスレッスンを</a:t>
            </a:r>
            <a:r>
              <a:rPr lang="en-US" altLang="ja-JP" sz="36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4</a:t>
            </a:r>
            <a:r>
              <a:rPr lang="ja-JP" altLang="en-US" sz="36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回受講して</a:t>
            </a:r>
            <a:endParaRPr lang="en-US" altLang="ja-JP" sz="36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r>
              <a:rPr lang="ja-JP" altLang="en-US" sz="3600" dirty="0" smtClean="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あな</a:t>
            </a:r>
            <a:r>
              <a:rPr lang="ja-JP" altLang="en-US" sz="36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た</a:t>
            </a:r>
            <a:r>
              <a:rPr lang="ja-JP" altLang="en-US" sz="36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の声を聞かせてください！</a:t>
            </a:r>
            <a:endParaRPr lang="en-US" altLang="ja-JP" sz="36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r>
              <a:rPr lang="ja-JP" altLang="en-US" sz="36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初めての方・楽しく運動したい方大歓迎！</a:t>
            </a:r>
            <a:endParaRPr lang="en-US" altLang="ja-JP" sz="3600" b="0" cap="none" spc="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a:stretch>
            <a:fillRect/>
          </a:stretch>
        </p:blipFill>
        <p:spPr>
          <a:xfrm>
            <a:off x="9404118" y="6081736"/>
            <a:ext cx="2547358" cy="2517211"/>
          </a:xfrm>
          <a:prstGeom prst="rect">
            <a:avLst/>
          </a:prstGeom>
        </p:spPr>
      </p:pic>
    </p:spTree>
    <p:extLst>
      <p:ext uri="{BB962C8B-B14F-4D97-AF65-F5344CB8AC3E}">
        <p14:creationId xmlns:p14="http://schemas.microsoft.com/office/powerpoint/2010/main" val="2420172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TotalTime>
  <Words>293</Words>
  <Application>Microsoft Office PowerPoint</Application>
  <PresentationFormat>ユーザー設定</PresentationFormat>
  <Paragraphs>18</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游ゴシック</vt:lpstr>
      <vt:lpstr>游ゴシック Light</vt:lpstr>
      <vt:lpstr>Arial</vt:lpstr>
      <vt:lpstr>Calibri</vt:lpstr>
      <vt:lpstr>Calibri Light</vt:lpstr>
      <vt:lpstr>Office テーマ</vt:lpstr>
      <vt:lpstr>【連絡事項】 ★成人テニススクールのレッスンモニターとして無料で4回受講することができます。お申込みの際に 通常クラスより4回分を登録します。 ★レッスン時の持ち物：タオル、飲み物 （ラケット・シューズは無料でレンタルできます。） ★欠席の場合は振替は御座いません。 ★ご希望のクラスが満員となっている場合は別のクラスでのご案内になりますのでご了承下さい。 ★モニター体験レッスンのお申込みは店舗へお電話または上記二次元 コードよりお申し込みください。 ★終了後に簡単なアンケートにご協力いただきます。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テニピン体験　10：30～11：30 定員 テニスを始める前にスポンジボールでゲームを楽しもう</dc:title>
  <dc:creator>佐藤　 智恵子</dc:creator>
  <cp:lastModifiedBy>山下　紋</cp:lastModifiedBy>
  <cp:revision>23</cp:revision>
  <dcterms:created xsi:type="dcterms:W3CDTF">2024-09-04T07:26:36Z</dcterms:created>
  <dcterms:modified xsi:type="dcterms:W3CDTF">2024-10-26T10:21:21Z</dcterms:modified>
</cp:coreProperties>
</file>