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2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54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15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74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15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723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7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703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9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99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681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C878-B52A-4796-8AA9-DE9C6835ECB7}" type="datetimeFigureOut">
              <a:rPr kumimoji="1" lang="ja-JP" altLang="en-US" smtClean="0"/>
              <a:t>2025/2/2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0C83-71E1-4924-8084-6F2A54E76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5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1051" r="18709"/>
          <a:stretch/>
        </p:blipFill>
        <p:spPr>
          <a:xfrm>
            <a:off x="0" y="14877"/>
            <a:ext cx="6870266" cy="9773952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2266" y="12095"/>
            <a:ext cx="6858000" cy="1809207"/>
          </a:xfrm>
          <a:prstGeom prst="rect">
            <a:avLst/>
          </a:prstGeom>
        </p:spPr>
        <p:txBody>
          <a:bodyPr vert="horz" lIns="107315" tIns="0" rIns="107315" bIns="0" rtlCol="0" anchor="t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altLang="ja-JP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2025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en-US" altLang="ja-JP" sz="3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月～</a:t>
            </a:r>
            <a:r>
              <a:rPr lang="en-US" altLang="ja-JP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　月例朝練イベント</a:t>
            </a:r>
            <a:endParaRPr lang="en-US" altLang="ja-JP" sz="3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4800" dirty="0" smtClean="0">
                <a:ln w="1905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★レッスン前に朝活★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4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ゲーム練習</a:t>
            </a:r>
            <a:r>
              <a:rPr lang="ja-JP" altLang="en-US" sz="4800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</a:t>
            </a:r>
            <a:endParaRPr lang="ja-JP" altLang="en-US" sz="4800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4"/>
          <p:cNvSpPr txBox="1"/>
          <p:nvPr/>
        </p:nvSpPr>
        <p:spPr>
          <a:xfrm>
            <a:off x="16377" y="7961025"/>
            <a:ext cx="3853543" cy="192940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altLang="ja-JP" b="1" u="sng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en-US" altLang="ja-JP" b="1" u="sng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b="1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受付方法について</a:t>
            </a:r>
            <a:r>
              <a:rPr lang="en-US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1320759">
              <a:defRPr/>
            </a:pP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　クレジット決済</a:t>
            </a:r>
            <a:endParaRPr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左記二次元コードからの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予約後、クレジットカードでご入金いただけます。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イベントが表示されないクラスは満員クラスとなります。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●来館受付（</a:t>
            </a: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4F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テニスフロント）　券売機決済</a:t>
            </a:r>
            <a:endParaRPr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320759">
              <a:defRPr/>
            </a:pP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4F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テニスフロント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でご予約後、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2F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券売機で「テニスイベント」のチケットをご購入いただき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defTabSz="1320759">
              <a:defRPr/>
            </a:pP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No.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○」と「お名前」のご記入の上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2F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メインフロントまたは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4F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テニスフロントまでお持ちください。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ご来館の際は受付と同時にご入金をお願いいたします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●電話受付　イベント日の</a:t>
            </a:r>
            <a:r>
              <a:rPr lang="en-US" altLang="ja-JP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営業日前からご利用いただけます</a:t>
            </a:r>
            <a:endParaRPr lang="en-US" altLang="ja-JP" sz="9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それより前の受付は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またはご来館にて受付いたします。</a:t>
            </a:r>
            <a:r>
              <a:rPr lang="ja-JP" altLang="en-US" sz="7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7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●最小遂行人数について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以上で開催いたします。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5"/>
          <p:cNvSpPr txBox="1"/>
          <p:nvPr/>
        </p:nvSpPr>
        <p:spPr>
          <a:xfrm>
            <a:off x="3829434" y="7958853"/>
            <a:ext cx="3026406" cy="192940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altLang="ja-JP" sz="1050" b="1" u="sng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ja-JP" sz="1050" b="1" u="sng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ja-JP" sz="1050" b="1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キャンセル返金について】</a:t>
            </a:r>
            <a:endParaRPr lang="en-US" altLang="ja-JP" sz="1050" b="1" u="sng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●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営業日前までのキャンセル料　一律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550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営業日前までのキャンセルで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550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円（税込）引いた金額を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返金いたします。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●イベントから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営業日以降の返金は致しかねます。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●返金の場合は後日返金いたします。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キャンセル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の場合は</a:t>
            </a:r>
            <a:r>
              <a:rPr lang="en-US" altLang="ja-JP" sz="7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・テニス</a:t>
            </a:r>
            <a:r>
              <a:rPr lang="ja-JP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フロント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・テニス直通電話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</a:t>
            </a:r>
            <a:endParaRPr lang="en-US" altLang="ja-JP" sz="7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お申し出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</a:t>
            </a:r>
            <a:r>
              <a:rPr lang="ja-JP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ださい。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【メガロス</a:t>
            </a:r>
            <a:r>
              <a:rPr lang="ja-JP" altLang="en-US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</a:t>
            </a:r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lang="ja-JP" altLang="en-US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</a:t>
            </a:r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以外の</a:t>
            </a:r>
            <a:r>
              <a:rPr lang="ja-JP" altLang="en-US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ご利用</a:t>
            </a:r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ついて】</a:t>
            </a:r>
          </a:p>
          <a:p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メガロス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以外の方は、施設使用料を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名様に</a:t>
            </a:r>
            <a:r>
              <a:rPr lang="ja-JP" altLang="ja-JP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つき</a:t>
            </a:r>
            <a:endParaRPr lang="en-US" altLang="ja-JP" sz="7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1,100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円（税込）</a:t>
            </a:r>
            <a:r>
              <a:rPr lang="ja-JP" altLang="en-US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でイベント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にご参加いただけます。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520968" y="6082827"/>
            <a:ext cx="1243325" cy="2031325"/>
            <a:chOff x="5431558" y="1003449"/>
            <a:chExt cx="1243325" cy="203132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431558" y="1003449"/>
              <a:ext cx="1243325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1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受付開始</a:t>
              </a:r>
              <a:endPara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8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毎月</a:t>
              </a:r>
              <a:r>
                <a:rPr lang="en-US" altLang="ja-JP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8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r>
                <a:rPr lang="ja-JP" altLang="en-US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  <a:r>
                <a:rPr lang="ja-JP" altLang="en-US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endParaRPr lang="en-US" altLang="ja-JP" sz="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下記二次元コードから受付いただけます</a:t>
              </a:r>
              <a:endParaRPr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（クレジット決済）</a:t>
              </a:r>
              <a:endParaRPr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曜日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で検索いただけます。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674" y="2135057"/>
              <a:ext cx="849966" cy="849966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37479" y="1613689"/>
            <a:ext cx="6795308" cy="4388766"/>
            <a:chOff x="44333" y="1360613"/>
            <a:chExt cx="6795308" cy="4388766"/>
          </a:xfrm>
        </p:grpSpPr>
        <p:sp>
          <p:nvSpPr>
            <p:cNvPr id="3" name="角丸四角形 2"/>
            <p:cNvSpPr/>
            <p:nvPr/>
          </p:nvSpPr>
          <p:spPr>
            <a:xfrm>
              <a:off x="67177" y="1718858"/>
              <a:ext cx="3260123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　月曜日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</a:t>
              </a:r>
              <a:r>
                <a:rPr kumimoji="1" lang="en-US" altLang="ja-JP" sz="2800" b="1" dirty="0" smtClean="0">
                  <a:solidFill>
                    <a:schemeClr val="accent2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BA</a:t>
              </a:r>
              <a:r>
                <a:rPr kumimoji="1" lang="en-US" altLang="ja-JP" sz="2400" b="1" dirty="0" smtClean="0">
                  <a:solidFill>
                    <a:srgbClr val="0070C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</a:t>
              </a:r>
              <a:r>
                <a:rPr kumimoji="1" lang="en-US" altLang="ja-JP" sz="2400" b="1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跡部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11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1400" strike="dblStrike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1400" strike="dblStrike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1400" strike="dblStrike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24</a:t>
              </a:r>
              <a:r>
                <a:rPr kumimoji="1" lang="ja-JP" altLang="en-US" sz="1400" strike="dblStrike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r>
                <a:rPr kumimoji="1" lang="ja-JP" altLang="en-US" sz="2400" b="1" dirty="0" smtClean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→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17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endParaRPr kumimoji="1" lang="en-US" altLang="ja-JP" sz="2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24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3485947" y="1718858"/>
              <a:ext cx="3282967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火曜日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en-US" altLang="ja-JP" sz="2800" b="1" dirty="0" smtClean="0">
                  <a:solidFill>
                    <a:srgbClr val="0070C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IN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山下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11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1600" strike="dblStrike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1600" strike="dblStrike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1600" strike="dblStrike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25</a:t>
              </a:r>
              <a:r>
                <a:rPr kumimoji="1" lang="ja-JP" altLang="en-US" sz="1600" strike="dblStrike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r>
                <a:rPr kumimoji="1" lang="ja-JP" altLang="en-US" sz="2400" b="1" dirty="0" smtClean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→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18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25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44333" y="3771548"/>
              <a:ext cx="3282967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水曜日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en-US" altLang="ja-JP" sz="2800" b="1" dirty="0" smtClean="0">
                  <a:solidFill>
                    <a:srgbClr val="C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AD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山本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26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 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 3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26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491726" y="3771547"/>
              <a:ext cx="3282967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木曜日　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</a:t>
              </a:r>
              <a:r>
                <a:rPr kumimoji="1" lang="en-US" altLang="ja-JP" sz="2000" strike="dblStrike" dirty="0" smtClean="0">
                  <a:solidFill>
                    <a:srgbClr val="92D05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BE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→</a:t>
              </a:r>
              <a:r>
                <a:rPr kumimoji="1" lang="en-US" altLang="ja-JP" sz="2800" b="1" dirty="0" smtClean="0">
                  <a:solidFill>
                    <a:srgbClr val="00B05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IN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東條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27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 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 3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27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3" b="89961" l="9971" r="98717">
                          <a14:backgroundMark x1="53968" y1="76157" x2="61582" y2="72851"/>
                          <a14:backgroundMark x1="52579" y1="22983" x2="62351" y2="28770"/>
                        </a14:backgroundRemoval>
                      </a14:imgEffect>
                      <a14:imgEffect>
                        <a14:saturation sat="180000"/>
                      </a14:imgEffect>
                      <a14:imgEffect>
                        <a14:brightnessContrast bright="23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3" t="20449" r="37662" b="19165"/>
            <a:stretch/>
          </p:blipFill>
          <p:spPr>
            <a:xfrm rot="5400000">
              <a:off x="5293956" y="1080794"/>
              <a:ext cx="1265866" cy="182550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827" b="100000" l="21390" r="75090">
                          <a14:foregroundMark x1="24729" y1="39607" x2="32401" y2="56669"/>
                          <a14:foregroundMark x1="40975" y1="55179" x2="40433" y2="65606"/>
                          <a14:foregroundMark x1="38989" y1="41300" x2="41516" y2="56263"/>
                          <a14:foregroundMark x1="34116" y1="58158" x2="36733" y2="63236"/>
                          <a14:foregroundMark x1="31047" y1="55992" x2="37545" y2="63507"/>
                          <a14:foregroundMark x1="27888" y1="34665" x2="25903" y2="38118"/>
                          <a14:foregroundMark x1="25632" y1="43399" x2="28791" y2="50711"/>
                          <a14:foregroundMark x1="26173" y1="44685" x2="27888" y2="50440"/>
                          <a14:foregroundMark x1="37816" y1="39810" x2="40704" y2="44482"/>
                          <a14:backgroundMark x1="67690" y1="84157" x2="67960" y2="95464"/>
                        </a14:backgroundRemoval>
                      </a14:imgEffect>
                      <a14:imgEffect>
                        <a14:saturation sat="180000"/>
                      </a14:imgEffect>
                      <a14:imgEffect>
                        <a14:brightnessContrast bright="17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6" t="27858" r="25757" b="13180"/>
            <a:stretch/>
          </p:blipFill>
          <p:spPr>
            <a:xfrm>
              <a:off x="3607220" y="3618172"/>
              <a:ext cx="941177" cy="1421529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70758" y1="35477" x2="63718" y2="38930"/>
                          <a14:foregroundMark x1="58213" y1="45430" x2="57401" y2="51117"/>
                          <a14:foregroundMark x1="51264" y1="78944" x2="43773" y2="89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98"/>
            <a:stretch/>
          </p:blipFill>
          <p:spPr>
            <a:xfrm>
              <a:off x="1693540" y="3196957"/>
              <a:ext cx="1800208" cy="1845443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89410" y="6326381"/>
            <a:ext cx="53255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時間</a:t>
            </a:r>
            <a:r>
              <a:rPr lang="en-US" altLang="ja-JP" b="1" dirty="0" smtClean="0">
                <a:latin typeface="+mn-ea"/>
              </a:rPr>
              <a:t>/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</a:t>
            </a:r>
            <a:r>
              <a:rPr lang="ja-JP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</a:p>
          <a:p>
            <a:pPr algn="ctr">
              <a:lnSpc>
                <a:spcPct val="150000"/>
              </a:lnSpc>
            </a:pPr>
            <a:r>
              <a:rPr lang="ja-JP" altLang="en-US" b="1" dirty="0" smtClean="0">
                <a:latin typeface="+mn-ea"/>
              </a:rPr>
              <a:t>定員</a:t>
            </a:r>
            <a:r>
              <a:rPr lang="en-US" altLang="ja-JP" sz="2000" b="1" dirty="0">
                <a:latin typeface="+mn-ea"/>
              </a:rPr>
              <a:t>/</a:t>
            </a:r>
            <a:r>
              <a:rPr lang="ja-JP" altLang="en-US" sz="2000" b="1" dirty="0" smtClean="0">
                <a:latin typeface="+mn-ea"/>
              </a:rPr>
              <a:t>各</a:t>
            </a:r>
            <a:r>
              <a:rPr lang="ja-JP" altLang="en-US" sz="2000" b="1" dirty="0">
                <a:latin typeface="+mn-ea"/>
              </a:rPr>
              <a:t>クラス　</a:t>
            </a:r>
            <a:r>
              <a:rPr lang="en-US" altLang="ja-JP" sz="2000" b="1" dirty="0">
                <a:latin typeface="+mn-ea"/>
              </a:rPr>
              <a:t>6</a:t>
            </a:r>
            <a:r>
              <a:rPr lang="ja-JP" altLang="en-US" sz="2000" b="1" dirty="0">
                <a:latin typeface="+mn-ea"/>
              </a:rPr>
              <a:t>名　　　</a:t>
            </a:r>
            <a:r>
              <a:rPr lang="en-US" altLang="ja-JP" sz="2000" b="1" dirty="0">
                <a:latin typeface="+mn-ea"/>
              </a:rPr>
              <a:t>2,750</a:t>
            </a:r>
            <a:r>
              <a:rPr lang="ja-JP" altLang="en-US" sz="2000" b="1" dirty="0">
                <a:latin typeface="+mn-ea"/>
              </a:rPr>
              <a:t>円</a:t>
            </a:r>
            <a:r>
              <a:rPr lang="ja-JP" altLang="en-US" sz="1600" b="1" dirty="0">
                <a:latin typeface="+mn-ea"/>
              </a:rPr>
              <a:t>（税込）</a:t>
            </a:r>
            <a:r>
              <a:rPr lang="en-US" altLang="ja-JP" sz="1400" dirty="0">
                <a:latin typeface="+mn-ea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ja-JP" altLang="en-US" sz="1400" dirty="0" smtClean="0">
                <a:latin typeface="+mn-ea"/>
              </a:rPr>
              <a:t>入場</a:t>
            </a:r>
            <a:r>
              <a:rPr lang="ja-JP" altLang="en-US" sz="1400" dirty="0">
                <a:latin typeface="+mn-ea"/>
              </a:rPr>
              <a:t>時間　  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</a:rPr>
              <a:t>15</a:t>
            </a:r>
            <a:r>
              <a:rPr lang="ja-JP" altLang="en-US" sz="1400" dirty="0">
                <a:latin typeface="+mn-ea"/>
              </a:rPr>
              <a:t>～  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</a:rPr>
              <a:t>25</a:t>
            </a:r>
            <a:r>
              <a:rPr lang="ja-JP" altLang="en-US" sz="1400" dirty="0">
                <a:latin typeface="+mn-ea"/>
              </a:rPr>
              <a:t>　</a:t>
            </a:r>
            <a:endParaRPr lang="en-US" altLang="ja-JP" sz="1400" dirty="0" smtClean="0"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8" b="100000" l="9953" r="89980">
                        <a14:foregroundMark x1="77387" y1="33213" x2="71835" y2="61643"/>
                        <a14:backgroundMark x1="13135" y1="89982" x2="26269" y2="94224"/>
                        <a14:backgroundMark x1="57955" y1="94675" x2="58903" y2="99910"/>
                        <a14:backgroundMark x1="18551" y1="77166" x2="22343" y2="8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12130" b="9673"/>
          <a:stretch/>
        </p:blipFill>
        <p:spPr>
          <a:xfrm>
            <a:off x="200025" y="1391467"/>
            <a:ext cx="1600200" cy="1611509"/>
          </a:xfrm>
          <a:prstGeom prst="rect">
            <a:avLst/>
          </a:prstGeom>
        </p:spPr>
      </p:pic>
      <p:sp>
        <p:nvSpPr>
          <p:cNvPr id="10" name="線吹き出し 1 (枠付き) 9"/>
          <p:cNvSpPr/>
          <p:nvPr/>
        </p:nvSpPr>
        <p:spPr>
          <a:xfrm>
            <a:off x="2610439" y="3465983"/>
            <a:ext cx="1823637" cy="298419"/>
          </a:xfrm>
          <a:prstGeom prst="borderCallout1">
            <a:avLst>
              <a:gd name="adj1" fmla="val 4933"/>
              <a:gd name="adj2" fmla="val 100904"/>
              <a:gd name="adj3" fmla="val -41615"/>
              <a:gd name="adj4" fmla="val 130316"/>
            </a:avLst>
          </a:prstGeom>
          <a:solidFill>
            <a:schemeClr val="bg1"/>
          </a:solidFill>
          <a:ln w="4445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</a:rPr>
              <a:t>日程変更！！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 rot="14626533">
            <a:off x="2353620" y="3245713"/>
            <a:ext cx="4171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0"/>
                <a:solidFill>
                  <a:srgbClr val="FF0000"/>
                </a:solidFill>
              </a:rPr>
              <a:t>→</a:t>
            </a:r>
            <a:endParaRPr lang="ja-JP" altLang="en-US" sz="2000" b="1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22" name="線吹き出し 1 (枠付き) 21"/>
          <p:cNvSpPr/>
          <p:nvPr/>
        </p:nvSpPr>
        <p:spPr>
          <a:xfrm>
            <a:off x="4465315" y="3885176"/>
            <a:ext cx="1823637" cy="298419"/>
          </a:xfrm>
          <a:prstGeom prst="borderCallout1">
            <a:avLst>
              <a:gd name="adj1" fmla="val 107071"/>
              <a:gd name="adj2" fmla="val 2710"/>
              <a:gd name="adj3" fmla="val 286078"/>
              <a:gd name="adj4" fmla="val 37693"/>
            </a:avLst>
          </a:prstGeom>
          <a:solidFill>
            <a:schemeClr val="bg1"/>
          </a:solidFill>
          <a:ln w="4445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レベル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変更！！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1051" r="18709"/>
          <a:stretch/>
        </p:blipFill>
        <p:spPr>
          <a:xfrm>
            <a:off x="0" y="14877"/>
            <a:ext cx="6870266" cy="9773952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2266" y="12095"/>
            <a:ext cx="6858000" cy="1809207"/>
          </a:xfrm>
          <a:prstGeom prst="rect">
            <a:avLst/>
          </a:prstGeom>
        </p:spPr>
        <p:txBody>
          <a:bodyPr vert="horz" lIns="107315" tIns="0" rIns="107315" bIns="0" rtlCol="0" anchor="t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altLang="ja-JP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2025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en-US" altLang="ja-JP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月～</a:t>
            </a:r>
            <a:r>
              <a:rPr lang="en-US" altLang="ja-JP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　月例朝練イベント</a:t>
            </a:r>
            <a:endParaRPr lang="en-US" altLang="ja-JP" sz="3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4800" dirty="0" smtClean="0">
                <a:ln w="1905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★レッスン前に朝活★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4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ゲーム練習</a:t>
            </a:r>
            <a:r>
              <a:rPr lang="ja-JP" altLang="en-US" sz="4800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</a:t>
            </a:r>
            <a:endParaRPr lang="ja-JP" altLang="en-US" sz="4800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4"/>
          <p:cNvSpPr txBox="1"/>
          <p:nvPr/>
        </p:nvSpPr>
        <p:spPr>
          <a:xfrm>
            <a:off x="16377" y="7961025"/>
            <a:ext cx="3853543" cy="192940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altLang="ja-JP" b="1" u="sng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en-US" altLang="ja-JP" b="1" u="sng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b="1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受付方法について</a:t>
            </a:r>
            <a:r>
              <a:rPr lang="en-US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1320759">
              <a:defRPr/>
            </a:pP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　クレジット決済</a:t>
            </a:r>
            <a:endParaRPr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左記二次元コードからの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予約後、クレジットカードでご入金いただけます。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イベントが表示されないクラスは満員クラスとなります。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●来館受付（</a:t>
            </a: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4F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テニスフロント）　券売機決済</a:t>
            </a:r>
            <a:endParaRPr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320759">
              <a:defRPr/>
            </a:pP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4F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テニスフロント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でご予約後、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2F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券売機で「テニスイベント」のチケットをご購入いただき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defTabSz="1320759">
              <a:defRPr/>
            </a:pP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No.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○」と「お名前」のご記入の上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2F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メインフロントまたは</a:t>
            </a:r>
            <a:r>
              <a: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4F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テニスフロントまでお持ちください。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ご来館の際は受付と同時にご入金をお願いいたします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●電話受付　イベント日の</a:t>
            </a:r>
            <a:r>
              <a:rPr lang="en-US" altLang="ja-JP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営業日前からご利用いただけます</a:t>
            </a:r>
            <a:endParaRPr lang="en-US" altLang="ja-JP" sz="9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それより前の受付は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またはご来館にて受付いたします。</a:t>
            </a:r>
            <a:r>
              <a:rPr lang="ja-JP" altLang="en-US" sz="7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7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●最小遂行人数について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以上で開催いたします。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5"/>
          <p:cNvSpPr txBox="1"/>
          <p:nvPr/>
        </p:nvSpPr>
        <p:spPr>
          <a:xfrm>
            <a:off x="3829434" y="7958853"/>
            <a:ext cx="3026406" cy="192940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altLang="ja-JP" sz="1050" b="1" u="sng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ja-JP" sz="1050" b="1" u="sng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ja-JP" sz="1050" b="1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キャンセル返金について】</a:t>
            </a:r>
            <a:endParaRPr lang="en-US" altLang="ja-JP" sz="1050" b="1" u="sng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●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営業日前までのキャンセル料　一律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550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営業日前までのキャンセルで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550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円（税込）引いた金額を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返金いたします。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●イベントから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営業日以降の返金は致しかねます。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●返金の場合は後日返金いたします。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キャンセル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の場合は</a:t>
            </a:r>
            <a:r>
              <a:rPr lang="en-US" altLang="ja-JP" sz="7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・テニス</a:t>
            </a:r>
            <a:r>
              <a:rPr lang="ja-JP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フロント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・テニス直通電話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</a:t>
            </a:r>
            <a:endParaRPr lang="en-US" altLang="ja-JP" sz="7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お申し出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</a:t>
            </a:r>
            <a:r>
              <a:rPr lang="ja-JP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ださい。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【メガロス</a:t>
            </a:r>
            <a:r>
              <a:rPr lang="ja-JP" altLang="en-US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</a:t>
            </a:r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lang="ja-JP" altLang="en-US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</a:t>
            </a:r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以外の</a:t>
            </a:r>
            <a:r>
              <a:rPr lang="ja-JP" altLang="en-US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ご利用</a:t>
            </a:r>
            <a:r>
              <a:rPr lang="ja-JP" altLang="ja-JP" sz="10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ついて】</a:t>
            </a:r>
          </a:p>
          <a:p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●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メガロス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テニス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以外の方は、施設使用料を</a:t>
            </a:r>
            <a:r>
              <a:rPr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名様に</a:t>
            </a:r>
            <a:r>
              <a:rPr lang="ja-JP" altLang="ja-JP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つき</a:t>
            </a:r>
            <a:endParaRPr lang="en-US" altLang="ja-JP" sz="7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1,100</a:t>
            </a:r>
            <a:r>
              <a:rPr lang="ja-JP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円（税込）</a:t>
            </a:r>
            <a:r>
              <a:rPr lang="ja-JP" altLang="en-US" sz="7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でイベント</a:t>
            </a:r>
            <a:r>
              <a:rPr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にご参加いただけます。</a:t>
            </a:r>
            <a:endParaRPr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520968" y="6082827"/>
            <a:ext cx="1243325" cy="2031325"/>
            <a:chOff x="5431558" y="1003449"/>
            <a:chExt cx="1243325" cy="203132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431558" y="1003449"/>
              <a:ext cx="1243325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1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受付開始</a:t>
              </a:r>
              <a:endPara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8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毎月</a:t>
              </a:r>
              <a:r>
                <a:rPr lang="en-US" altLang="ja-JP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8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r>
                <a:rPr lang="ja-JP" altLang="en-US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  <a:r>
                <a:rPr lang="ja-JP" altLang="en-US" sz="8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endParaRPr lang="en-US" altLang="ja-JP" sz="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下記二次元コードから受付いただけます</a:t>
              </a:r>
              <a:endParaRPr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（クレジット決済）</a:t>
              </a:r>
              <a:endParaRPr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曜日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で検索いただけます。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674" y="2135057"/>
              <a:ext cx="849966" cy="849966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67177" y="1564657"/>
            <a:ext cx="6795308" cy="4388766"/>
            <a:chOff x="44333" y="1360613"/>
            <a:chExt cx="6795308" cy="4388766"/>
          </a:xfrm>
        </p:grpSpPr>
        <p:sp>
          <p:nvSpPr>
            <p:cNvPr id="3" name="角丸四角形 2"/>
            <p:cNvSpPr/>
            <p:nvPr/>
          </p:nvSpPr>
          <p:spPr>
            <a:xfrm>
              <a:off x="67177" y="1718858"/>
              <a:ext cx="3260123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　月曜日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</a:t>
              </a:r>
              <a:r>
                <a:rPr kumimoji="1" lang="en-US" altLang="ja-JP" sz="2800" b="1" dirty="0" smtClean="0">
                  <a:solidFill>
                    <a:schemeClr val="accent2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BA</a:t>
              </a:r>
              <a:r>
                <a:rPr kumimoji="1" lang="en-US" altLang="ja-JP" sz="2400" b="1" dirty="0" smtClean="0">
                  <a:solidFill>
                    <a:srgbClr val="0070C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</a:t>
              </a:r>
              <a:r>
                <a:rPr kumimoji="1" lang="en-US" altLang="ja-JP" sz="2400" b="1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跡部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1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27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24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24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3485947" y="1718858"/>
              <a:ext cx="3282967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火曜日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en-US" altLang="ja-JP" sz="2800" b="1" dirty="0" smtClean="0">
                  <a:solidFill>
                    <a:srgbClr val="0070C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IN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山下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28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25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25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44333" y="3771548"/>
              <a:ext cx="3282967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水曜日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en-US" altLang="ja-JP" sz="2800" b="1" dirty="0" smtClean="0">
                  <a:solidFill>
                    <a:srgbClr val="C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AD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山本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29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26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26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491726" y="3771547"/>
              <a:ext cx="3282967" cy="19778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 w="444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木曜日　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</a:t>
              </a:r>
              <a:r>
                <a:rPr kumimoji="1" lang="en-US" altLang="ja-JP" sz="2800" b="1" dirty="0" smtClean="0">
                  <a:solidFill>
                    <a:srgbClr val="00B05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BE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</a:t>
              </a:r>
              <a:r>
                <a:rPr kumimoji="1" lang="en-US" altLang="ja-JP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 </a:t>
              </a:r>
              <a:r>
                <a:rPr kumimoji="1" lang="ja-JP" altLang="en-US" sz="2400" dirty="0" smtClean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東條</a:t>
              </a:r>
              <a:endParaRPr kumimoji="1" lang="en-US" altLang="ja-JP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30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27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endParaRPr kumimoji="1" lang="en-US" altLang="ja-JP" sz="2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27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3" b="89961" l="9971" r="98717">
                          <a14:backgroundMark x1="53968" y1="76157" x2="61582" y2="72851"/>
                          <a14:backgroundMark x1="52579" y1="22983" x2="62351" y2="28770"/>
                        </a14:backgroundRemoval>
                      </a14:imgEffect>
                      <a14:imgEffect>
                        <a14:saturation sat="180000"/>
                      </a14:imgEffect>
                      <a14:imgEffect>
                        <a14:brightnessContrast bright="23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3" t="20449" r="37662" b="19165"/>
            <a:stretch/>
          </p:blipFill>
          <p:spPr>
            <a:xfrm rot="5400000">
              <a:off x="5293956" y="1080794"/>
              <a:ext cx="1265866" cy="182550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827" b="100000" l="21390" r="75090">
                          <a14:foregroundMark x1="24729" y1="39607" x2="32401" y2="56669"/>
                          <a14:foregroundMark x1="40975" y1="55179" x2="40433" y2="65606"/>
                          <a14:foregroundMark x1="38989" y1="41300" x2="41516" y2="56263"/>
                          <a14:foregroundMark x1="34116" y1="58158" x2="36733" y2="63236"/>
                          <a14:foregroundMark x1="31047" y1="55992" x2="37545" y2="63507"/>
                          <a14:foregroundMark x1="27888" y1="34665" x2="25903" y2="38118"/>
                          <a14:foregroundMark x1="25632" y1="43399" x2="28791" y2="50711"/>
                          <a14:foregroundMark x1="26173" y1="44685" x2="27888" y2="50440"/>
                          <a14:foregroundMark x1="37816" y1="39810" x2="40704" y2="44482"/>
                          <a14:backgroundMark x1="67690" y1="84157" x2="67960" y2="95464"/>
                        </a14:backgroundRemoval>
                      </a14:imgEffect>
                      <a14:imgEffect>
                        <a14:saturation sat="180000"/>
                      </a14:imgEffect>
                      <a14:imgEffect>
                        <a14:brightnessContrast bright="17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6" t="27858" r="25757" b="13180"/>
            <a:stretch/>
          </p:blipFill>
          <p:spPr>
            <a:xfrm>
              <a:off x="3742508" y="3345586"/>
              <a:ext cx="941177" cy="1421529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70758" y1="35477" x2="63718" y2="38930"/>
                          <a14:foregroundMark x1="58213" y1="45430" x2="57401" y2="51117"/>
                          <a14:foregroundMark x1="51264" y1="78944" x2="43773" y2="89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98"/>
            <a:stretch/>
          </p:blipFill>
          <p:spPr>
            <a:xfrm>
              <a:off x="1750022" y="3021099"/>
              <a:ext cx="1800208" cy="1845443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89410" y="6326381"/>
            <a:ext cx="53255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時間</a:t>
            </a:r>
            <a:r>
              <a:rPr lang="en-US" altLang="ja-JP" b="1" dirty="0" smtClean="0">
                <a:latin typeface="+mn-ea"/>
              </a:rPr>
              <a:t>/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</a:t>
            </a:r>
            <a:r>
              <a:rPr lang="ja-JP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44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</a:p>
          <a:p>
            <a:pPr algn="ctr">
              <a:lnSpc>
                <a:spcPct val="150000"/>
              </a:lnSpc>
            </a:pPr>
            <a:r>
              <a:rPr lang="ja-JP" altLang="en-US" b="1" dirty="0" smtClean="0">
                <a:latin typeface="+mn-ea"/>
              </a:rPr>
              <a:t>定員</a:t>
            </a:r>
            <a:r>
              <a:rPr lang="en-US" altLang="ja-JP" sz="2000" b="1" dirty="0">
                <a:latin typeface="+mn-ea"/>
              </a:rPr>
              <a:t>/</a:t>
            </a:r>
            <a:r>
              <a:rPr lang="ja-JP" altLang="en-US" sz="2000" b="1" dirty="0" smtClean="0">
                <a:latin typeface="+mn-ea"/>
              </a:rPr>
              <a:t>各</a:t>
            </a:r>
            <a:r>
              <a:rPr lang="ja-JP" altLang="en-US" sz="2000" b="1" dirty="0">
                <a:latin typeface="+mn-ea"/>
              </a:rPr>
              <a:t>クラス　</a:t>
            </a:r>
            <a:r>
              <a:rPr lang="en-US" altLang="ja-JP" sz="2000" b="1" dirty="0">
                <a:latin typeface="+mn-ea"/>
              </a:rPr>
              <a:t>6</a:t>
            </a:r>
            <a:r>
              <a:rPr lang="ja-JP" altLang="en-US" sz="2000" b="1" dirty="0">
                <a:latin typeface="+mn-ea"/>
              </a:rPr>
              <a:t>名　　　</a:t>
            </a:r>
            <a:r>
              <a:rPr lang="en-US" altLang="ja-JP" sz="2000" b="1" dirty="0">
                <a:latin typeface="+mn-ea"/>
              </a:rPr>
              <a:t>2,750</a:t>
            </a:r>
            <a:r>
              <a:rPr lang="ja-JP" altLang="en-US" sz="2000" b="1" dirty="0">
                <a:latin typeface="+mn-ea"/>
              </a:rPr>
              <a:t>円</a:t>
            </a:r>
            <a:r>
              <a:rPr lang="ja-JP" altLang="en-US" sz="1600" b="1" dirty="0">
                <a:latin typeface="+mn-ea"/>
              </a:rPr>
              <a:t>（税込）</a:t>
            </a:r>
            <a:r>
              <a:rPr lang="en-US" altLang="ja-JP" sz="1400" dirty="0">
                <a:latin typeface="+mn-ea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ja-JP" altLang="en-US" sz="1400" dirty="0" smtClean="0">
                <a:latin typeface="+mn-ea"/>
              </a:rPr>
              <a:t>入場</a:t>
            </a:r>
            <a:r>
              <a:rPr lang="ja-JP" altLang="en-US" sz="1400" dirty="0">
                <a:latin typeface="+mn-ea"/>
              </a:rPr>
              <a:t>時間　  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</a:rPr>
              <a:t>15</a:t>
            </a:r>
            <a:r>
              <a:rPr lang="ja-JP" altLang="en-US" sz="1400" dirty="0">
                <a:latin typeface="+mn-ea"/>
              </a:rPr>
              <a:t>～  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</a:rPr>
              <a:t>25</a:t>
            </a:r>
            <a:r>
              <a:rPr lang="ja-JP" altLang="en-US" sz="1400" dirty="0">
                <a:latin typeface="+mn-ea"/>
              </a:rPr>
              <a:t>　</a:t>
            </a:r>
            <a:endParaRPr lang="en-US" altLang="ja-JP" sz="1400" dirty="0" smtClean="0"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8" b="100000" l="9953" r="89980">
                        <a14:foregroundMark x1="77387" y1="33213" x2="71835" y2="61643"/>
                        <a14:backgroundMark x1="13135" y1="89982" x2="26269" y2="94224"/>
                        <a14:backgroundMark x1="57955" y1="94675" x2="58903" y2="99910"/>
                        <a14:backgroundMark x1="18551" y1="77166" x2="22343" y2="8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12130" b="9673"/>
          <a:stretch/>
        </p:blipFill>
        <p:spPr>
          <a:xfrm>
            <a:off x="200025" y="1391467"/>
            <a:ext cx="1600200" cy="16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1005</Words>
  <Application>Microsoft Office PowerPoint</Application>
  <PresentationFormat>A4 210 x 297 mm</PresentationFormat>
  <Paragraphs>135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HGP創英ﾌﾟﾚｾﾞﾝｽEB</vt:lpstr>
      <vt:lpstr>HGP創英角ﾎﾟｯﾌﾟ体</vt:lpstr>
      <vt:lpstr>HGS創英角ｺﾞｼｯｸUB</vt:lpstr>
      <vt:lpstr>HGS創英角ﾎﾟｯﾌﾟ体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2023年度　金曜日月例イベント</dc:title>
  <dc:creator>山下　紋</dc:creator>
  <cp:lastModifiedBy>山下　紋</cp:lastModifiedBy>
  <cp:revision>44</cp:revision>
  <cp:lastPrinted>2025-01-25T04:20:35Z</cp:lastPrinted>
  <dcterms:created xsi:type="dcterms:W3CDTF">2023-06-20T02:59:07Z</dcterms:created>
  <dcterms:modified xsi:type="dcterms:W3CDTF">2025-02-02T10:16:48Z</dcterms:modified>
</cp:coreProperties>
</file>