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10691813" cy="1511935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2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D9B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1356" y="78"/>
      </p:cViewPr>
      <p:guideLst>
        <p:guide orient="horz" pos="4762"/>
        <p:guide pos="32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F929-DF25-4DC8-9CE7-F80E0ABEBB4D}" type="datetimeFigureOut">
              <a:rPr kumimoji="1" lang="ja-JP" altLang="en-US" smtClean="0"/>
              <a:t>2025/12/27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E552-9C5A-4A8C-8F78-ACD3AA65C10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259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F929-DF25-4DC8-9CE7-F80E0ABEBB4D}" type="datetimeFigureOut">
              <a:rPr kumimoji="1" lang="ja-JP" altLang="en-US" smtClean="0"/>
              <a:t>2025/12/27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E552-9C5A-4A8C-8F78-ACD3AA65C10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757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F929-DF25-4DC8-9CE7-F80E0ABEBB4D}" type="datetimeFigureOut">
              <a:rPr kumimoji="1" lang="ja-JP" altLang="en-US" smtClean="0"/>
              <a:t>2025/12/27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E552-9C5A-4A8C-8F78-ACD3AA65C10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749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F929-DF25-4DC8-9CE7-F80E0ABEBB4D}" type="datetimeFigureOut">
              <a:rPr kumimoji="1" lang="ja-JP" altLang="en-US" smtClean="0"/>
              <a:t>2025/12/27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E552-9C5A-4A8C-8F78-ACD3AA65C10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526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F929-DF25-4DC8-9CE7-F80E0ABEBB4D}" type="datetimeFigureOut">
              <a:rPr kumimoji="1" lang="ja-JP" altLang="en-US" smtClean="0"/>
              <a:t>2025/12/27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E552-9C5A-4A8C-8F78-ACD3AA65C10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884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F929-DF25-4DC8-9CE7-F80E0ABEBB4D}" type="datetimeFigureOut">
              <a:rPr kumimoji="1" lang="ja-JP" altLang="en-US" smtClean="0"/>
              <a:t>2025/12/27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E552-9C5A-4A8C-8F78-ACD3AA65C10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078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F929-DF25-4DC8-9CE7-F80E0ABEBB4D}" type="datetimeFigureOut">
              <a:rPr kumimoji="1" lang="ja-JP" altLang="en-US" smtClean="0"/>
              <a:t>2025/12/27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E552-9C5A-4A8C-8F78-ACD3AA65C10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589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F929-DF25-4DC8-9CE7-F80E0ABEBB4D}" type="datetimeFigureOut">
              <a:rPr kumimoji="1" lang="ja-JP" altLang="en-US" smtClean="0"/>
              <a:t>2025/12/27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E552-9C5A-4A8C-8F78-ACD3AA65C10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606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F929-DF25-4DC8-9CE7-F80E0ABEBB4D}" type="datetimeFigureOut">
              <a:rPr kumimoji="1" lang="ja-JP" altLang="en-US" smtClean="0"/>
              <a:t>2025/12/27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E552-9C5A-4A8C-8F78-ACD3AA65C10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176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F929-DF25-4DC8-9CE7-F80E0ABEBB4D}" type="datetimeFigureOut">
              <a:rPr kumimoji="1" lang="ja-JP" altLang="en-US" smtClean="0"/>
              <a:t>2025/12/27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E552-9C5A-4A8C-8F78-ACD3AA65C10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236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F929-DF25-4DC8-9CE7-F80E0ABEBB4D}" type="datetimeFigureOut">
              <a:rPr kumimoji="1" lang="ja-JP" altLang="en-US" smtClean="0"/>
              <a:t>2025/12/27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E552-9C5A-4A8C-8F78-ACD3AA65C10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037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0F929-DF25-4DC8-9CE7-F80E0ABEBB4D}" type="datetimeFigureOut">
              <a:rPr kumimoji="1" lang="ja-JP" altLang="en-US" smtClean="0"/>
              <a:t>2025/12/27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DE552-9C5A-4A8C-8F78-ACD3AA65C10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471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5378" y="5174474"/>
            <a:ext cx="2700762" cy="1883827"/>
          </a:xfrm>
          <a:prstGeom prst="rect">
            <a:avLst/>
          </a:prstGeom>
        </p:spPr>
      </p:pic>
      <p:pic>
        <p:nvPicPr>
          <p:cNvPr id="31" name="図 30" descr="人, 若い, 少年, 板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1D8A42F-CB63-94B1-76FD-4A8CAD0356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83" b="91903" l="39478" r="73945">
                        <a14:foregroundMark x1="40541" y1="57935" x2="40541" y2="46883"/>
                        <a14:foregroundMark x1="49712" y1="61377" x2="48466" y2="41377"/>
                        <a14:foregroundMark x1="66201" y1="22955" x2="66626" y2="14453"/>
                        <a14:foregroundMark x1="66626" y1="14453" x2="65594" y2="6964"/>
                        <a14:foregroundMark x1="65594" y1="6964" x2="65381" y2="6883"/>
                        <a14:foregroundMark x1="40723" y1="58219" x2="41148" y2="49474"/>
                        <a14:foregroundMark x1="41148" y1="49474" x2="40541" y2="45587"/>
                        <a14:foregroundMark x1="39508" y1="54777" x2="39903" y2="46113"/>
                        <a14:foregroundMark x1="67416" y1="91903" x2="68205" y2="81862"/>
                        <a14:foregroundMark x1="68205" y1="81862" x2="68053" y2="73887"/>
                        <a14:foregroundMark x1="68053" y1="73887" x2="69481" y2="66640"/>
                        <a14:foregroundMark x1="53781" y1="60040" x2="53811" y2="47368"/>
                        <a14:foregroundMark x1="53811" y1="47368" x2="53173" y2="41903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26" t="4246" r="28557" b="5725"/>
          <a:stretch/>
        </p:blipFill>
        <p:spPr>
          <a:xfrm rot="5400000">
            <a:off x="6828557" y="4231340"/>
            <a:ext cx="2154434" cy="3618298"/>
          </a:xfrm>
          <a:prstGeom prst="rect">
            <a:avLst/>
          </a:prstGeom>
        </p:spPr>
      </p:pic>
      <p:pic>
        <p:nvPicPr>
          <p:cNvPr id="33" name="図 32" descr="人, スポーツ, 男, 持つ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97A4882-EFBF-1734-A8BE-8449D24121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299" y="1072159"/>
            <a:ext cx="2969592" cy="410568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775" b="98386" l="4872" r="95343">
                        <a14:foregroundMark x1="73287" y1="54263" x2="72430" y2="61672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43"/>
          <a:stretch/>
        </p:blipFill>
        <p:spPr>
          <a:xfrm>
            <a:off x="1497291" y="2074710"/>
            <a:ext cx="2071401" cy="2452218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1" y="4242067"/>
            <a:ext cx="5981700" cy="507688"/>
            <a:chOff x="0" y="6810775"/>
            <a:chExt cx="5662043" cy="748900"/>
          </a:xfrm>
          <a:solidFill>
            <a:srgbClr val="FF0000"/>
          </a:solidFill>
        </p:grpSpPr>
        <p:sp>
          <p:nvSpPr>
            <p:cNvPr id="2" name="正方形/長方形 1"/>
            <p:cNvSpPr/>
            <p:nvPr/>
          </p:nvSpPr>
          <p:spPr>
            <a:xfrm>
              <a:off x="0" y="6810775"/>
              <a:ext cx="4711148" cy="748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平行四辺形 10"/>
            <p:cNvSpPr/>
            <p:nvPr/>
          </p:nvSpPr>
          <p:spPr>
            <a:xfrm>
              <a:off x="4528982" y="6810775"/>
              <a:ext cx="1133061" cy="7489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3" name="グループ化 12"/>
          <p:cNvGrpSpPr/>
          <p:nvPr/>
        </p:nvGrpSpPr>
        <p:grpSpPr>
          <a:xfrm flipH="1">
            <a:off x="2676586" y="7068549"/>
            <a:ext cx="8030458" cy="606952"/>
            <a:chOff x="0" y="6810775"/>
            <a:chExt cx="5662043" cy="748900"/>
          </a:xfrm>
          <a:solidFill>
            <a:srgbClr val="7030A0"/>
          </a:solidFill>
        </p:grpSpPr>
        <p:sp>
          <p:nvSpPr>
            <p:cNvPr id="14" name="正方形/長方形 13"/>
            <p:cNvSpPr/>
            <p:nvPr/>
          </p:nvSpPr>
          <p:spPr>
            <a:xfrm>
              <a:off x="0" y="6810775"/>
              <a:ext cx="4711148" cy="748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平行四辺形 14"/>
            <p:cNvSpPr/>
            <p:nvPr/>
          </p:nvSpPr>
          <p:spPr>
            <a:xfrm>
              <a:off x="4528982" y="6810775"/>
              <a:ext cx="1133061" cy="7489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5022608" y="7002931"/>
            <a:ext cx="36182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Group Groove 60</a:t>
            </a:r>
          </a:p>
          <a:p>
            <a:endParaRPr kumimoji="1" lang="ja-JP" altLang="en-US" sz="40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3357" y="4135491"/>
            <a:ext cx="34083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Group Power 60</a:t>
            </a:r>
          </a:p>
          <a:p>
            <a:endParaRPr kumimoji="1" lang="ja-JP" altLang="en-US" sz="40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075043" y="3683497"/>
            <a:ext cx="178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3438708" y="2345887"/>
            <a:ext cx="2071401" cy="2132071"/>
            <a:chOff x="3351627" y="1881751"/>
            <a:chExt cx="2071401" cy="2948402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3386832" y="1881751"/>
              <a:ext cx="1980029" cy="1319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青池亜侑武</a:t>
              </a:r>
              <a:endParaRPr kumimoji="1" lang="en-US" altLang="ja-JP" sz="2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山田朋恵</a:t>
              </a: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3351627" y="3170240"/>
              <a:ext cx="2071401" cy="1659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14:30-15:30</a:t>
              </a:r>
            </a:p>
            <a:p>
              <a:r>
                <a:rPr kumimoji="1" lang="ja-JP" altLang="en-US" sz="2400" dirty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定員：</a:t>
              </a:r>
              <a:r>
                <a:rPr kumimoji="1" lang="en-US" altLang="ja-JP" sz="2400" dirty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30</a:t>
              </a:r>
              <a:r>
                <a:rPr kumimoji="1" lang="ja-JP" altLang="en-US" sz="2400" dirty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名</a:t>
              </a:r>
              <a:endParaRPr kumimoji="1" lang="en-US" altLang="ja-JP" sz="24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endParaRPr kumimoji="1" lang="ja-JP" altLang="en-US" sz="24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2565546" y="4778009"/>
            <a:ext cx="2660539" cy="2194266"/>
            <a:chOff x="3916899" y="5253255"/>
            <a:chExt cx="2660539" cy="2178457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3916899" y="5253255"/>
              <a:ext cx="2660539" cy="2178457"/>
              <a:chOff x="3916899" y="5854830"/>
              <a:chExt cx="2660539" cy="2178457"/>
            </a:xfrm>
          </p:grpSpPr>
          <p:sp>
            <p:nvSpPr>
              <p:cNvPr id="20" name="テキスト ボックス 19"/>
              <p:cNvSpPr txBox="1"/>
              <p:nvPr/>
            </p:nvSpPr>
            <p:spPr>
              <a:xfrm>
                <a:off x="3916899" y="5854830"/>
                <a:ext cx="2660539" cy="1375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蓑茂里菜</a:t>
                </a:r>
                <a:endParaRPr kumimoji="1" lang="en-US" altLang="ja-JP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r>
                  <a:rPr kumimoji="1" lang="ja-JP" altLang="en-US" sz="2800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松本萌愛</a:t>
                </a:r>
                <a:endParaRPr kumimoji="1" lang="en-US" altLang="ja-JP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r>
                  <a:rPr kumimoji="1" lang="ja-JP" altLang="en-US" sz="2800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関根姫夏</a:t>
                </a:r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3916899" y="7208277"/>
                <a:ext cx="2545890" cy="825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solidFill>
                      <a:schemeClr val="bg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15</a:t>
                </a:r>
                <a:r>
                  <a:rPr kumimoji="1" lang="ja-JP" altLang="en-US" sz="2400" dirty="0">
                    <a:solidFill>
                      <a:schemeClr val="bg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：</a:t>
                </a:r>
                <a:r>
                  <a:rPr kumimoji="1" lang="en-US" altLang="ja-JP" sz="2400" dirty="0">
                    <a:solidFill>
                      <a:schemeClr val="bg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50-16</a:t>
                </a:r>
                <a:r>
                  <a:rPr kumimoji="1" lang="ja-JP" altLang="en-US" sz="2400" dirty="0">
                    <a:solidFill>
                      <a:schemeClr val="bg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：</a:t>
                </a:r>
                <a:r>
                  <a:rPr kumimoji="1" lang="en-US" altLang="ja-JP" sz="2400" dirty="0">
                    <a:solidFill>
                      <a:schemeClr val="bg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50</a:t>
                </a:r>
              </a:p>
              <a:p>
                <a:r>
                  <a:rPr kumimoji="1" lang="ja-JP" altLang="en-US" sz="2400" dirty="0">
                    <a:solidFill>
                      <a:schemeClr val="bg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定員：</a:t>
                </a:r>
                <a:r>
                  <a:rPr kumimoji="1" lang="en-US" altLang="ja-JP" sz="2400" dirty="0">
                    <a:solidFill>
                      <a:schemeClr val="bg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43</a:t>
                </a:r>
                <a:r>
                  <a:rPr kumimoji="1" lang="ja-JP" altLang="en-US" sz="2400" dirty="0">
                    <a:solidFill>
                      <a:schemeClr val="bg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名</a:t>
                </a:r>
                <a:endParaRPr kumimoji="1" lang="en-US" altLang="ja-JP" sz="2400" dirty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endParaRPr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4046989" y="6476352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kumimoji="1" lang="en-US" altLang="ja-JP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176263" y="11506116"/>
            <a:ext cx="10300050" cy="3472420"/>
            <a:chOff x="176263" y="11410866"/>
            <a:chExt cx="10300050" cy="3472420"/>
          </a:xfrm>
        </p:grpSpPr>
        <p:sp>
          <p:nvSpPr>
            <p:cNvPr id="8" name="角丸四角形 7"/>
            <p:cNvSpPr/>
            <p:nvPr/>
          </p:nvSpPr>
          <p:spPr>
            <a:xfrm>
              <a:off x="176263" y="12351133"/>
              <a:ext cx="8924463" cy="1816255"/>
            </a:xfrm>
            <a:prstGeom prst="roundRect">
              <a:avLst>
                <a:gd name="adj" fmla="val 4000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en-US" altLang="ja-JP" sz="2000" b="1" dirty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59464" y="13482057"/>
              <a:ext cx="1416849" cy="1401229"/>
            </a:xfrm>
            <a:prstGeom prst="rect">
              <a:avLst/>
            </a:prstGeom>
          </p:spPr>
        </p:pic>
        <p:sp>
          <p:nvSpPr>
            <p:cNvPr id="18" name="正方形/長方形 17"/>
            <p:cNvSpPr/>
            <p:nvPr/>
          </p:nvSpPr>
          <p:spPr>
            <a:xfrm>
              <a:off x="3438708" y="11430744"/>
              <a:ext cx="5343525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kumimoji="1"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76263" y="11410866"/>
              <a:ext cx="5343525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kumimoji="1"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267205" y="13253550"/>
              <a:ext cx="85150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ja-JP" sz="16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  <a:p>
              <a:endParaRPr lang="ja-JP" altLang="en-US" sz="16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272180" y="9640"/>
            <a:ext cx="10036640" cy="2839837"/>
            <a:chOff x="296562" y="69134"/>
            <a:chExt cx="10036640" cy="2839837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296562" y="69134"/>
              <a:ext cx="1003664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500" b="1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2/23</a:t>
              </a:r>
              <a:r>
                <a:rPr kumimoji="1" lang="ja-JP" altLang="en-US" sz="4500" b="1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（月・祝）</a:t>
              </a: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530220" y="754535"/>
              <a:ext cx="9802982" cy="215443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-US" altLang="ja-JP" sz="8000" b="1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MOSSA</a:t>
              </a:r>
              <a:r>
                <a:rPr kumimoji="1" lang="ja-JP" altLang="en-US" sz="8000" b="1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 </a:t>
              </a:r>
              <a:r>
                <a:rPr kumimoji="1" lang="en-US" altLang="ja-JP" sz="8000" b="1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EVENT</a:t>
              </a:r>
              <a:endParaRPr kumimoji="1" lang="ja-JP" altLang="en-US" sz="80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  <a:p>
              <a:pPr algn="dist"/>
              <a:endParaRPr kumimoji="1" lang="ja-JP" altLang="en-US" sz="5400" dirty="0">
                <a:noFill/>
                <a:latin typeface="Impact" panose="020B0806030902050204" pitchFamily="34" charset="0"/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6636496" y="751017"/>
              <a:ext cx="288791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endParaRPr kumimoji="1" lang="ja-JP" alt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1" name="グループ化 50"/>
          <p:cNvGrpSpPr/>
          <p:nvPr/>
        </p:nvGrpSpPr>
        <p:grpSpPr>
          <a:xfrm>
            <a:off x="1" y="10502006"/>
            <a:ext cx="5981700" cy="507688"/>
            <a:chOff x="0" y="6810775"/>
            <a:chExt cx="5662043" cy="748900"/>
          </a:xfrm>
          <a:solidFill>
            <a:srgbClr val="92D050"/>
          </a:solidFill>
        </p:grpSpPr>
        <p:sp>
          <p:nvSpPr>
            <p:cNvPr id="52" name="正方形/長方形 51"/>
            <p:cNvSpPr/>
            <p:nvPr/>
          </p:nvSpPr>
          <p:spPr>
            <a:xfrm>
              <a:off x="0" y="6810775"/>
              <a:ext cx="4711148" cy="748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3" name="平行四辺形 52"/>
            <p:cNvSpPr/>
            <p:nvPr/>
          </p:nvSpPr>
          <p:spPr>
            <a:xfrm>
              <a:off x="4528982" y="6810775"/>
              <a:ext cx="1133061" cy="7489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55" name="テキスト ボックス 54"/>
          <p:cNvSpPr txBox="1"/>
          <p:nvPr/>
        </p:nvSpPr>
        <p:spPr>
          <a:xfrm>
            <a:off x="911431" y="10388697"/>
            <a:ext cx="3967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kumimoji="1" lang="en-US" altLang="ja-JP" sz="4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Group </a:t>
            </a:r>
            <a:r>
              <a:rPr kumimoji="1" lang="en-US" altLang="ja-JP" sz="4000" b="1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Centergy</a:t>
            </a:r>
            <a:r>
              <a:rPr kumimoji="1" lang="en-US" altLang="ja-JP" sz="4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60</a:t>
            </a:r>
            <a:endParaRPr kumimoji="1" lang="ja-JP" altLang="en-US" sz="40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6" name="グループ化 55"/>
          <p:cNvGrpSpPr/>
          <p:nvPr/>
        </p:nvGrpSpPr>
        <p:grpSpPr>
          <a:xfrm>
            <a:off x="3759083" y="8523022"/>
            <a:ext cx="2545890" cy="2002814"/>
            <a:chOff x="3472861" y="2853681"/>
            <a:chExt cx="2545890" cy="1981469"/>
          </a:xfrm>
        </p:grpSpPr>
        <p:sp>
          <p:nvSpPr>
            <p:cNvPr id="57" name="テキスト ボックス 56"/>
            <p:cNvSpPr txBox="1"/>
            <p:nvPr/>
          </p:nvSpPr>
          <p:spPr>
            <a:xfrm>
              <a:off x="3472861" y="2853681"/>
              <a:ext cx="1620957" cy="943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住谷瞬</a:t>
              </a:r>
              <a:endParaRPr kumimoji="1" lang="en-US" altLang="ja-JP" sz="2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山田朋恵</a:t>
              </a: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3472861" y="3799863"/>
              <a:ext cx="2545890" cy="1035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17</a:t>
              </a:r>
              <a:r>
                <a:rPr kumimoji="1" lang="ja-JP" altLang="en-US" sz="2400" dirty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：</a:t>
              </a:r>
              <a:r>
                <a:rPr kumimoji="1" lang="en-US" altLang="ja-JP" sz="2400" dirty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10-18</a:t>
              </a:r>
              <a:r>
                <a:rPr kumimoji="1" lang="ja-JP" altLang="en-US" sz="2400" dirty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：</a:t>
              </a:r>
              <a:r>
                <a:rPr kumimoji="1" lang="en-US" altLang="ja-JP" sz="2400" dirty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10</a:t>
              </a:r>
            </a:p>
            <a:p>
              <a:r>
                <a:rPr kumimoji="1" lang="ja-JP" altLang="en-US" sz="2400" dirty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定員：</a:t>
              </a:r>
              <a:r>
                <a:rPr kumimoji="1" lang="en-US" altLang="ja-JP" sz="2400" dirty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39</a:t>
              </a:r>
              <a:r>
                <a:rPr kumimoji="1" lang="ja-JP" altLang="en-US" sz="2400" dirty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名</a:t>
              </a:r>
              <a:endParaRPr kumimoji="1" lang="en-US" altLang="ja-JP" sz="24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endParaRPr kumimoji="1" lang="ja-JP" altLang="en-US" sz="14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pic>
        <p:nvPicPr>
          <p:cNvPr id="9" name="図 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03" b="89965" l="9836" r="89959">
                        <a14:foregroundMark x1="38730" y1="10900" x2="48361" y2="11246"/>
                        <a14:foregroundMark x1="48361" y1="11246" x2="56352" y2="11073"/>
                        <a14:foregroundMark x1="56352" y1="11073" x2="59016" y2="11073"/>
                        <a14:backgroundMark x1="42828" y1="37889" x2="28689" y2="39965"/>
                        <a14:backgroundMark x1="28689" y1="39965" x2="22336" y2="44464"/>
                        <a14:backgroundMark x1="22336" y1="44464" x2="19672" y2="50519"/>
                        <a14:backgroundMark x1="19672" y1="50519" x2="12705" y2="51557"/>
                        <a14:backgroundMark x1="12705" y1="51557" x2="12090" y2="48270"/>
                        <a14:backgroundMark x1="60861" y1="10208" x2="64959" y2="23875"/>
                        <a14:backgroundMark x1="64959" y1="23875" x2="64549" y2="28201"/>
                        <a14:backgroundMark x1="61680" y1="28547" x2="59426" y2="35813"/>
                        <a14:backgroundMark x1="59426" y1="35813" x2="65369" y2="39273"/>
                        <a14:backgroundMark x1="65369" y1="39273" x2="86680" y2="44637"/>
                        <a14:backgroundMark x1="79713" y1="44637" x2="85041" y2="51557"/>
                        <a14:backgroundMark x1="85041" y1="51557" x2="88320" y2="66263"/>
                        <a14:backgroundMark x1="88320" y1="66263" x2="88320" y2="66263"/>
                        <a14:backgroundMark x1="9836" y1="75952" x2="19262" y2="76817"/>
                        <a14:backgroundMark x1="19262" y1="76817" x2="27254" y2="75087"/>
                        <a14:backgroundMark x1="62500" y1="8651" x2="47131" y2="3114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2319" y="8036548"/>
            <a:ext cx="2572724" cy="2736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図 26" descr="人, ボール, 打つ, 男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4B83028-F57A-4AA9-247E-3D1F970B83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6641" b="71094" l="2190" r="46924">
                        <a14:foregroundMark x1="44630" y1="36406" x2="44630" y2="36406"/>
                        <a14:foregroundMark x1="42857" y1="36719" x2="42857" y2="36719"/>
                        <a14:foregroundMark x1="45255" y1="47656" x2="45255" y2="47656"/>
                        <a14:foregroundMark x1="46194" y1="43516" x2="46194" y2="43516"/>
                        <a14:foregroundMark x1="44943" y1="48828" x2="44943" y2="48828"/>
                        <a14:foregroundMark x1="46403" y1="46016" x2="46403" y2="46016"/>
                        <a14:foregroundMark x1="32430" y1="36406" x2="32430" y2="36406"/>
                        <a14:foregroundMark x1="31595" y1="34531" x2="31595" y2="34531"/>
                        <a14:foregroundMark x1="34098" y1="36250" x2="34098" y2="36250"/>
                        <a14:foregroundMark x1="36392" y1="37500" x2="36392" y2="37500"/>
                        <a14:foregroundMark x1="46924" y1="36406" x2="46924" y2="36406"/>
                        <a14:foregroundMark x1="33681" y1="61797" x2="33681" y2="61797"/>
                        <a14:foregroundMark x1="34411" y1="59141" x2="34411" y2="59141"/>
                        <a14:foregroundMark x1="33577" y1="63672" x2="33577" y2="63672"/>
                        <a14:foregroundMark x1="32847" y1="59609" x2="32847" y2="59609"/>
                        <a14:foregroundMark x1="34619" y1="63906" x2="34619" y2="63906"/>
                        <a14:foregroundMark x1="34307" y1="66563" x2="34307" y2="66563"/>
                        <a14:foregroundMark x1="5735" y1="58438" x2="5735" y2="58438"/>
                        <a14:foregroundMark x1="2398" y1="58750" x2="2398" y2="58750"/>
                        <a14:foregroundMark x1="4484" y1="57813" x2="4484" y2="57813"/>
                        <a14:foregroundMark x1="22836" y1="29375" x2="22836" y2="29375"/>
                        <a14:foregroundMark x1="23566" y1="28828" x2="23566" y2="28828"/>
                        <a14:foregroundMark x1="20542" y1="27500" x2="20542" y2="27500"/>
                        <a14:foregroundMark x1="19499" y1="27344" x2="19499" y2="27344"/>
                        <a14:foregroundMark x1="36392" y1="37734" x2="36392" y2="37734"/>
                        <a14:foregroundMark x1="35349" y1="38047" x2="35349" y2="38047"/>
                        <a14:foregroundMark x1="19499" y1="26641" x2="19499" y2="26641"/>
                        <a14:foregroundMark x1="46715" y1="44453" x2="46715" y2="44453"/>
                        <a14:foregroundMark x1="33681" y1="69297" x2="33681" y2="69297"/>
                        <a14:foregroundMark x1="32847" y1="69766" x2="32847" y2="69766"/>
                        <a14:foregroundMark x1="35454" y1="71094" x2="35454" y2="71094"/>
                        <a14:foregroundMark x1="23879" y1="27109" x2="23879" y2="27109"/>
                        <a14:foregroundMark x1="34932" y1="37031" x2="34932" y2="37031"/>
                        <a14:backgroundMark x1="28884" y1="59531" x2="28884" y2="59531"/>
                        <a14:backgroundMark x1="29301" y1="55234" x2="29301" y2="55234"/>
                        <a14:backgroundMark x1="40146" y1="61250" x2="40146" y2="61250"/>
                        <a14:backgroundMark x1="39937" y1="55234" x2="39937" y2="55234"/>
                        <a14:backgroundMark x1="37643" y1="58828" x2="37643" y2="58828"/>
                        <a14:backgroundMark x1="36601" y1="62734" x2="36601" y2="62734"/>
                        <a14:backgroundMark x1="36601" y1="64609" x2="36601" y2="64609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36" t="29940" r="50288" b="49760"/>
          <a:stretch/>
        </p:blipFill>
        <p:spPr>
          <a:xfrm>
            <a:off x="146498" y="7616927"/>
            <a:ext cx="2253369" cy="2896779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1" y="10903988"/>
            <a:ext cx="929493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ja-JP" altLang="en-US" sz="1200" dirty="0">
              <a:solidFill>
                <a:srgbClr val="000000"/>
              </a:solidFill>
              <a:latin typeface="BIZ UDPGothic" panose="020B0400000000000000" pitchFamily="50" charset="-128"/>
              <a:ea typeface="BIZ UDPGothic" panose="020B0400000000000000" pitchFamily="50" charset="-128"/>
            </a:endParaRPr>
          </a:p>
          <a:p>
            <a:r>
              <a:rPr lang="ja-JP" altLang="en-US" sz="1200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 </a:t>
            </a:r>
            <a:r>
              <a:rPr lang="ja-JP" altLang="en-US" b="1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◆開催場所：メガロス吉祥寺スタジオ</a:t>
            </a:r>
            <a:r>
              <a:rPr lang="en-US" altLang="ja-JP" b="1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A</a:t>
            </a:r>
            <a:endParaRPr lang="ja-JP" altLang="en-US" dirty="0">
              <a:solidFill>
                <a:schemeClr val="bg1"/>
              </a:solidFill>
              <a:latin typeface="BIZ UDPGothic" panose="020B0400000000000000" pitchFamily="50" charset="-128"/>
              <a:ea typeface="BIZ UDPGothic" panose="020B0400000000000000" pitchFamily="50" charset="-128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◆料金：</a:t>
            </a:r>
            <a:r>
              <a:rPr lang="en-US" altLang="ja-JP" b="1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2</a:t>
            </a:r>
            <a:r>
              <a:rPr lang="en-US" altLang="zh-CN" b="1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,</a:t>
            </a:r>
            <a:r>
              <a:rPr lang="en-US" altLang="ja-JP" b="1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2</a:t>
            </a:r>
            <a:r>
              <a:rPr lang="en-US" altLang="zh-CN" b="1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00</a:t>
            </a:r>
            <a:r>
              <a:rPr lang="zh-CN" altLang="en-US" b="1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円（税込）</a:t>
            </a:r>
            <a:endParaRPr lang="zh-CN" altLang="en-US" dirty="0">
              <a:solidFill>
                <a:schemeClr val="bg1"/>
              </a:solidFill>
              <a:latin typeface="BIZ UDPGothic" panose="020B0400000000000000" pitchFamily="50" charset="-128"/>
              <a:ea typeface="BIZ UDPGothic" panose="020B0400000000000000" pitchFamily="50" charset="-128"/>
            </a:endParaRPr>
          </a:p>
          <a:p>
            <a:r>
              <a:rPr lang="en-US" altLang="ja-JP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※</a:t>
            </a:r>
            <a:r>
              <a:rPr lang="ja-JP" altLang="en-US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時間外利用の方は前後</a:t>
            </a:r>
            <a:r>
              <a:rPr lang="en-US" altLang="ja-JP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1</a:t>
            </a:r>
            <a:r>
              <a:rPr lang="ja-JP" altLang="en-US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時間施設利用可能。</a:t>
            </a:r>
          </a:p>
          <a:p>
            <a:r>
              <a:rPr lang="ja-JP" altLang="en-US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他店会員・外部参加の方は別途</a:t>
            </a:r>
            <a:r>
              <a:rPr lang="en-US" altLang="ja-JP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2,200</a:t>
            </a:r>
            <a:r>
              <a:rPr lang="ja-JP" altLang="en-US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円</a:t>
            </a:r>
            <a:r>
              <a:rPr lang="en-US" altLang="ja-JP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(</a:t>
            </a:r>
            <a:r>
              <a:rPr lang="ja-JP" altLang="en-US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税込</a:t>
            </a:r>
            <a:r>
              <a:rPr lang="en-US" altLang="ja-JP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)</a:t>
            </a:r>
            <a:r>
              <a:rPr lang="ja-JP" altLang="en-US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が必要となります。</a:t>
            </a:r>
          </a:p>
          <a:p>
            <a:r>
              <a:rPr lang="ja-JP" altLang="en-US" b="1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◆受付方法：事前予約制となります。二次元コードを読み取り、お申込みください。</a:t>
            </a:r>
            <a:endParaRPr lang="ja-JP" altLang="en-US" dirty="0">
              <a:solidFill>
                <a:schemeClr val="bg1"/>
              </a:solidFill>
              <a:latin typeface="BIZ UDPGothic" panose="020B0400000000000000" pitchFamily="50" charset="-128"/>
              <a:ea typeface="BIZ UDPGothic" panose="020B0400000000000000" pitchFamily="50" charset="-128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◆入金方法：</a:t>
            </a:r>
            <a:r>
              <a:rPr lang="en-US" altLang="ja-JP" b="1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WEB</a:t>
            </a:r>
            <a:r>
              <a:rPr lang="ja-JP" altLang="en-US" b="1" dirty="0" err="1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にて</a:t>
            </a:r>
            <a:r>
              <a:rPr lang="ja-JP" altLang="en-US" b="1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クレジット決済</a:t>
            </a:r>
            <a:endParaRPr lang="ja-JP" altLang="en-US" dirty="0">
              <a:solidFill>
                <a:schemeClr val="bg1"/>
              </a:solidFill>
              <a:latin typeface="BIZ UDPGothic" panose="020B0400000000000000" pitchFamily="50" charset="-128"/>
              <a:ea typeface="BIZ UDPGothic" panose="020B0400000000000000" pitchFamily="50" charset="-128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◆申込受付期間：</a:t>
            </a:r>
            <a:r>
              <a:rPr lang="en-US" altLang="ja-JP" b="1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1/8(</a:t>
            </a:r>
            <a:r>
              <a:rPr lang="ja-JP" altLang="en-US" b="1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木</a:t>
            </a:r>
            <a:r>
              <a:rPr lang="en-US" altLang="ja-JP" b="1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)11:00</a:t>
            </a:r>
            <a:r>
              <a:rPr lang="ja-JP" altLang="en-US" b="1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～</a:t>
            </a:r>
            <a:r>
              <a:rPr lang="en-US" altLang="ja-JP" b="1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2/23</a:t>
            </a:r>
            <a:r>
              <a:rPr lang="ja-JP" altLang="en-US" b="1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（月・祝）レッスン開始</a:t>
            </a:r>
            <a:r>
              <a:rPr lang="en-US" altLang="ja-JP" b="1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30</a:t>
            </a:r>
            <a:r>
              <a:rPr lang="ja-JP" altLang="en-US" b="1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分前まで</a:t>
            </a:r>
            <a:endParaRPr lang="ja-JP" altLang="en-US" dirty="0">
              <a:solidFill>
                <a:schemeClr val="bg1"/>
              </a:solidFill>
              <a:latin typeface="BIZ UDPGothic" panose="020B0400000000000000" pitchFamily="50" charset="-128"/>
              <a:ea typeface="BIZ UDPGothic" panose="020B0400000000000000" pitchFamily="50" charset="-128"/>
            </a:endParaRPr>
          </a:p>
          <a:p>
            <a:r>
              <a:rPr lang="en-US" altLang="ja-JP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※</a:t>
            </a:r>
            <a:r>
              <a:rPr lang="ja-JP" altLang="en-US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レッスン３日前</a:t>
            </a:r>
            <a:r>
              <a:rPr lang="en-US" altLang="ja-JP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18:00</a:t>
            </a:r>
            <a:r>
              <a:rPr lang="ja-JP" altLang="en-US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まで</a:t>
            </a:r>
            <a:r>
              <a:rPr lang="ja-JP" altLang="en-US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に最少遂行人数に満たなかった場合、中止・返金となります。</a:t>
            </a:r>
          </a:p>
          <a:p>
            <a:r>
              <a:rPr lang="ja-JP" altLang="en-US" b="1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◆申込後キャンセルされる場合、ご返金は</a:t>
            </a:r>
            <a:r>
              <a:rPr lang="en-US" altLang="ja-JP" b="1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2/20</a:t>
            </a:r>
            <a:r>
              <a:rPr lang="ja-JP" altLang="en-US" b="1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（金）</a:t>
            </a:r>
            <a:r>
              <a:rPr lang="en-US" altLang="ja-JP" b="1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18</a:t>
            </a:r>
            <a:r>
              <a:rPr lang="ja-JP" altLang="en-US" b="1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：</a:t>
            </a:r>
            <a:r>
              <a:rPr lang="en-US" altLang="ja-JP" b="1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00</a:t>
            </a:r>
            <a:r>
              <a:rPr lang="ja-JP" altLang="en-US" b="1" dirty="0" err="1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まで</a:t>
            </a:r>
            <a:r>
              <a:rPr lang="ja-JP" altLang="en-US" b="1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とさせて頂きます。</a:t>
            </a:r>
            <a:endParaRPr lang="ja-JP" altLang="en-US" dirty="0">
              <a:solidFill>
                <a:schemeClr val="bg1"/>
              </a:solidFill>
              <a:latin typeface="BIZ UDPGothic" panose="020B0400000000000000" pitchFamily="50" charset="-128"/>
              <a:ea typeface="BIZ UDPGothic" panose="020B0400000000000000" pitchFamily="50" charset="-128"/>
            </a:endParaRPr>
          </a:p>
          <a:p>
            <a:r>
              <a:rPr lang="en-US" altLang="ja-JP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※</a:t>
            </a:r>
            <a:r>
              <a:rPr lang="ja-JP" altLang="en-US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キャンセルする際に手数料として</a:t>
            </a:r>
            <a:r>
              <a:rPr lang="en-US" altLang="ja-JP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550</a:t>
            </a:r>
            <a:r>
              <a:rPr lang="ja-JP" altLang="en-US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円（税込）頂戴します。</a:t>
            </a:r>
          </a:p>
          <a:p>
            <a:r>
              <a:rPr lang="en-US" altLang="ja-JP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※</a:t>
            </a:r>
            <a:r>
              <a:rPr lang="ja-JP" altLang="en-US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キャンセルは申し込み完了メールよりお願いします。</a:t>
            </a:r>
            <a:endParaRPr lang="en-US" altLang="ja-JP" dirty="0">
              <a:solidFill>
                <a:schemeClr val="bg1"/>
              </a:solidFill>
              <a:latin typeface="BIZ UDPGothic" panose="020B0400000000000000" pitchFamily="50" charset="-128"/>
              <a:ea typeface="BIZ UDPGothic" panose="020B0400000000000000" pitchFamily="50" charset="-128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◆レッスンの入場はお申し込み順となります。</a:t>
            </a:r>
            <a:endParaRPr lang="ja-JP" altLang="en-US" dirty="0">
              <a:solidFill>
                <a:schemeClr val="bg1"/>
              </a:solidFill>
              <a:latin typeface="BIZ UDPGothic" panose="020B0400000000000000" pitchFamily="50" charset="-128"/>
              <a:ea typeface="BIZ UDPGothic" panose="020B0400000000000000" pitchFamily="50" charset="-128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BIZ UDPGothic" panose="020B0400000000000000" pitchFamily="50" charset="-128"/>
                <a:ea typeface="BIZ UDPGothic" panose="020B0400000000000000" pitchFamily="50" charset="-128"/>
              </a:rPr>
              <a:t>入場時にお名前をお呼びして入場となります。</a:t>
            </a:r>
            <a:endParaRPr lang="ja-JP" altLang="en-US" dirty="0">
              <a:solidFill>
                <a:schemeClr val="bg1"/>
              </a:solidFill>
            </a:endParaRPr>
          </a:p>
        </p:txBody>
      </p:sp>
      <p:pic>
        <p:nvPicPr>
          <p:cNvPr id="10" name="図 9" descr="画面の領域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411" b="95062" l="2181" r="99497">
                        <a14:foregroundMark x1="31711" y1="65961" x2="33221" y2="85362"/>
                        <a14:foregroundMark x1="26007" y1="62257" x2="27685" y2="86243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29870" b="26357"/>
          <a:stretch/>
        </p:blipFill>
        <p:spPr>
          <a:xfrm>
            <a:off x="8236680" y="4893383"/>
            <a:ext cx="2300866" cy="2154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3697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</TotalTime>
  <Words>238</Words>
  <Application>Microsoft Office PowerPoint</Application>
  <PresentationFormat>ユーザー設定</PresentationFormat>
  <Paragraphs>32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UDPGothic</vt:lpstr>
      <vt:lpstr>HGP創英角ｺﾞｼｯｸUB</vt:lpstr>
      <vt:lpstr>HGS創英角ｺﾞｼｯｸUB</vt:lpstr>
      <vt:lpstr>Meiryo UI</vt:lpstr>
      <vt:lpstr>游ゴシック</vt:lpstr>
      <vt:lpstr>游ゴシック Light</vt:lpstr>
      <vt:lpstr>Arial</vt:lpstr>
      <vt:lpstr>Arial Narrow</vt:lpstr>
      <vt:lpstr>Calibri</vt:lpstr>
      <vt:lpstr>Calibri Light</vt:lpstr>
      <vt:lpstr>Impact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kitijoji047</dc:creator>
  <cp:lastModifiedBy>松本　萌愛</cp:lastModifiedBy>
  <cp:revision>48</cp:revision>
  <cp:lastPrinted>2025-12-11T07:27:58Z</cp:lastPrinted>
  <dcterms:created xsi:type="dcterms:W3CDTF">2025-11-15T02:12:56Z</dcterms:created>
  <dcterms:modified xsi:type="dcterms:W3CDTF">2025-12-27T06:17:34Z</dcterms:modified>
</cp:coreProperties>
</file>